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100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>
      <p:cViewPr varScale="1">
        <p:scale>
          <a:sx n="120" d="100"/>
          <a:sy n="120" d="100"/>
        </p:scale>
        <p:origin x="86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43CC5-02C3-6748-AA9D-B0238DAF3C09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16433-5951-394D-9546-6D70311F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8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D96D-63D8-2C42-902A-2865D9A77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C84B2-9BC0-5C4D-A83D-A4F3F1164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BC6C-4065-7241-87DC-B35421F1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F7FEE-30E8-854C-8846-A0E463CC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9D89C-5193-B246-9B76-73C46DF2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5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C061-B6DC-DB45-8C5D-A44639C8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7C943-FFF9-1248-BF57-A3CEEB6BD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5FFD4-AD3E-D443-ABCD-C2D7B49E7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F12BF-07CD-0C43-AB48-68C34522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05EE0-AD12-5E4E-B03B-040104D3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7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FAFAA5-CE87-D447-A87F-D816FBB6B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69788-8C2D-5041-A8AB-CDAF1629D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EBDE7-B183-0B45-A5B3-92313ECA3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2F391-96E2-4F4D-A57F-463998D6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C162-DC54-4449-A188-3013B4DF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17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378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0223" y="378137"/>
            <a:ext cx="8083552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45" dirty="0"/>
              <a:t> </a:t>
            </a:r>
            <a:r>
              <a:rPr spc="-40" dirty="0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3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8983-856A-8D4D-82D1-ED89117A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FEE7-F659-2A4B-86CF-0A97FBF3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258AF-D72A-D746-8DF2-8A6C0B28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4D907-8CD4-944E-BED8-ADDB0B3EE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C6DD-E40D-D54D-B04D-0D30A56F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9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3E3C-E692-4846-8D03-70AD8FF2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FDFE3-EC53-6641-A10B-D176CF6FB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20641-4A48-F04B-9908-D4602D21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3E23F-DC67-5B40-92BB-B342B91A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88792-729A-064D-9BAA-293D103F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8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94D4-21A9-624A-9BF6-E0330FCB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7D0AF-5F53-0C48-9665-AB2A83C7B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D5ADA-2FFC-1746-AC58-C66511B17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D32DE-3889-3149-ADC1-74C964879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49880-5960-C444-8186-EDA3CDC4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DF3A-0C19-9D46-BC29-04F5DFD5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ED4-81DE-2D4E-A65E-B2CD71A7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FE628-E3C2-0848-B540-13487C1C7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0D5EF-6DC5-9144-B35A-0A870BC1F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FD820-F18B-B24E-8FBF-585450AAF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B95C8-1ECE-894C-B2AD-DBA345447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72871-8809-E841-B798-1262B0C8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B35AB-BA0F-AA47-8777-3392E45D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0D57FA-7932-8E42-8F09-B386D2A0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4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2E75-C466-1540-8F87-47024272C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677FA-05B8-5D44-8936-A5827B89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24C0A-AC78-A54E-86D3-E7D4690C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0367-F4DE-B94E-A4FF-54449CA6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7AD13-2776-3B4D-885E-809985F2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F9D5E-F8E5-B14C-BB07-17446B06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8D7BE-951A-1049-AD0A-C48A85BA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1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40CC-2435-3449-9EF2-5EB919C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41759-FCE7-2949-B7E0-986CA055A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29CFA-1B91-174F-9CC8-9A8F931CC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B5C09-7031-CE41-8824-462AEFF7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8EEE8-893C-4B42-81C2-E1B55E45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AF4A1-D4B4-5C4F-B2C8-55DA71F6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8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B1BD-4E5F-8149-BE60-01B36A9F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62EF0-3D2D-6C47-8012-37DE182A2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5C027-89B6-A54D-9829-A8FE39206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93DD9-BF21-8B48-A76B-030286E9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61ABA-787F-AB48-9E04-891A1F2E8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09BE2-794F-F248-8E74-7BF71FA6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D68A0-B413-234B-8810-FD62CF67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361FC-C931-4A44-8792-2EE31F5F8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F47EC-F910-4448-AED1-378DD2350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/>
              <a:t>Lecture 12 -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EEEE2-4983-AA4D-95B0-2A809FEA6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/>
              <a:t>Fei-Fei Li </a:t>
            </a:r>
            <a:r>
              <a:rPr lang="en-US"/>
              <a:t>&amp; Justin Johnson &amp; </a:t>
            </a:r>
            <a:r>
              <a:rPr lang="en-US" spc="-5"/>
              <a:t>Serena</a:t>
            </a:r>
            <a:r>
              <a:rPr lang="en-US" spc="-145"/>
              <a:t> </a:t>
            </a:r>
            <a:r>
              <a:rPr lang="en-US" spc="-40"/>
              <a:t>Yeung</a:t>
            </a:r>
            <a:endParaRPr lang="en-US" spc="-4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A1DC-641C-DF44-9132-5D74EAC7E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ts val="231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3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g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creativecommons.org/publicdomain/zero/1.0/deed.en" TargetMode="External"/><Relationship Id="rId5" Type="http://schemas.openxmlformats.org/officeDocument/2006/relationships/image" Target="../media/image33.png"/><Relationship Id="rId10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creativecommons.org/publicdomain/zero/1.0/deed.en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34.png"/><Relationship Id="rId12" Type="http://schemas.openxmlformats.org/officeDocument/2006/relationships/hyperlink" Target="https://pixabay.com/p-1246693/?no_redirec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creativecommons.org/publicdomain/zero/1.0/deed.en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34.png"/><Relationship Id="rId12" Type="http://schemas.openxmlformats.org/officeDocument/2006/relationships/hyperlink" Target="https://pixabay.com/p-1246693/?no_redirec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en/pets-christmas-dogs-cat-962215/" TargetMode="Externa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l.dropboxusercontent.com/s/vlyrkgd8nz8gy5l/fast-rcnn.pdf?dl=0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hyperlink" Target="https://dl.dropboxusercontent.com/s/vlyrkgd8nz8gy5l/fast-rcnn.pdf?dl=0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53.png"/><Relationship Id="rId9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51.png"/><Relationship Id="rId14" Type="http://schemas.openxmlformats.org/officeDocument/2006/relationships/hyperlink" Target="https://dl.dropboxusercontent.com/s/vlyrkgd8nz8gy5l/fast-rcnn.pdf?dl=0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2" Type="http://schemas.openxmlformats.org/officeDocument/2006/relationships/image" Target="../media/image44.png"/><Relationship Id="rId16" Type="http://schemas.openxmlformats.org/officeDocument/2006/relationships/hyperlink" Target="https://dl.dropboxusercontent.com/s/vlyrkgd8nz8gy5l/fast-rcnn.pdf?dl=0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60.png"/><Relationship Id="rId10" Type="http://schemas.openxmlformats.org/officeDocument/2006/relationships/image" Target="../media/image52.png"/><Relationship Id="rId4" Type="http://schemas.openxmlformats.org/officeDocument/2006/relationships/image" Target="../media/image58.png"/><Relationship Id="rId9" Type="http://schemas.openxmlformats.org/officeDocument/2006/relationships/image" Target="../media/image51.png"/><Relationship Id="rId1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" Type="http://schemas.openxmlformats.org/officeDocument/2006/relationships/image" Target="../media/image44.png"/><Relationship Id="rId16" Type="http://schemas.openxmlformats.org/officeDocument/2006/relationships/image" Target="../media/image61.png"/><Relationship Id="rId20" Type="http://schemas.openxmlformats.org/officeDocument/2006/relationships/hyperlink" Target="https://dl.dropboxusercontent.com/s/vlyrkgd8nz8gy5l/fast-rcnn.pdf?dl=0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60.png"/><Relationship Id="rId10" Type="http://schemas.openxmlformats.org/officeDocument/2006/relationships/image" Target="../media/image52.png"/><Relationship Id="rId19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51.png"/><Relationship Id="rId1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" Type="http://schemas.openxmlformats.org/officeDocument/2006/relationships/image" Target="../media/image44.png"/><Relationship Id="rId16" Type="http://schemas.openxmlformats.org/officeDocument/2006/relationships/image" Target="../media/image61.png"/><Relationship Id="rId20" Type="http://schemas.openxmlformats.org/officeDocument/2006/relationships/hyperlink" Target="https://dl.dropboxusercontent.com/s/vlyrkgd8nz8gy5l/fast-rcnn.pdf?dl=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60.png"/><Relationship Id="rId10" Type="http://schemas.openxmlformats.org/officeDocument/2006/relationships/image" Target="../media/image52.png"/><Relationship Id="rId19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51.png"/><Relationship Id="rId1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3" Type="http://schemas.openxmlformats.org/officeDocument/2006/relationships/image" Target="../media/image45.png"/><Relationship Id="rId21" Type="http://schemas.openxmlformats.org/officeDocument/2006/relationships/image" Target="../media/image66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" Type="http://schemas.openxmlformats.org/officeDocument/2006/relationships/image" Target="../media/image44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60.png"/><Relationship Id="rId10" Type="http://schemas.openxmlformats.org/officeDocument/2006/relationships/image" Target="../media/image52.png"/><Relationship Id="rId19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51.png"/><Relationship Id="rId14" Type="http://schemas.openxmlformats.org/officeDocument/2006/relationships/image" Target="../media/image59.png"/><Relationship Id="rId22" Type="http://schemas.openxmlformats.org/officeDocument/2006/relationships/hyperlink" Target="https://dl.dropboxusercontent.com/s/vlyrkgd8nz8gy5l/fast-rcnn.pdf?dl=0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hyperlink" Target="https://dl.dropboxusercontent.com/s/vlyrkgd8nz8gy5l/fast-rcnn.pdf?dl=0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12" Type="http://schemas.openxmlformats.org/officeDocument/2006/relationships/image" Target="../media/image76.png"/><Relationship Id="rId17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67.jp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11" Type="http://schemas.openxmlformats.org/officeDocument/2006/relationships/image" Target="../media/image75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67.jp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11" Type="http://schemas.openxmlformats.org/officeDocument/2006/relationships/image" Target="../media/image83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hyperlink" Target="https://dl.dropboxusercontent.com/s/vlyrkgd8nz8gy5l/fast-rcnn.pdf?dl=0" TargetMode="External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12" Type="http://schemas.openxmlformats.org/officeDocument/2006/relationships/image" Target="../media/image85.png"/><Relationship Id="rId17" Type="http://schemas.openxmlformats.org/officeDocument/2006/relationships/image" Target="../media/image80.png"/><Relationship Id="rId2" Type="http://schemas.openxmlformats.org/officeDocument/2006/relationships/image" Target="../media/image67.jp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11" Type="http://schemas.openxmlformats.org/officeDocument/2006/relationships/image" Target="../media/image83.png"/><Relationship Id="rId5" Type="http://schemas.openxmlformats.org/officeDocument/2006/relationships/image" Target="../media/image71.png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3.png"/><Relationship Id="rId1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7.jpg"/><Relationship Id="rId18" Type="http://schemas.openxmlformats.org/officeDocument/2006/relationships/image" Target="../media/image80.png"/><Relationship Id="rId3" Type="http://schemas.openxmlformats.org/officeDocument/2006/relationships/image" Target="../media/image70.png"/><Relationship Id="rId21" Type="http://schemas.openxmlformats.org/officeDocument/2006/relationships/image" Target="../media/image89.png"/><Relationship Id="rId7" Type="http://schemas.openxmlformats.org/officeDocument/2006/relationships/image" Target="../media/image72.png"/><Relationship Id="rId12" Type="http://schemas.openxmlformats.org/officeDocument/2006/relationships/image" Target="../media/image87.png"/><Relationship Id="rId17" Type="http://schemas.openxmlformats.org/officeDocument/2006/relationships/image" Target="../media/image78.png"/><Relationship Id="rId2" Type="http://schemas.openxmlformats.org/officeDocument/2006/relationships/image" Target="../media/image68.png"/><Relationship Id="rId16" Type="http://schemas.openxmlformats.org/officeDocument/2006/relationships/image" Target="../media/image77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11" Type="http://schemas.openxmlformats.org/officeDocument/2006/relationships/image" Target="../media/image85.png"/><Relationship Id="rId5" Type="http://schemas.openxmlformats.org/officeDocument/2006/relationships/image" Target="../media/image86.png"/><Relationship Id="rId15" Type="http://schemas.openxmlformats.org/officeDocument/2006/relationships/image" Target="../media/image76.png"/><Relationship Id="rId10" Type="http://schemas.openxmlformats.org/officeDocument/2006/relationships/image" Target="../media/image83.png"/><Relationship Id="rId19" Type="http://schemas.openxmlformats.org/officeDocument/2006/relationships/image" Target="../media/image81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14" Type="http://schemas.openxmlformats.org/officeDocument/2006/relationships/image" Target="../media/image75.png"/><Relationship Id="rId22" Type="http://schemas.openxmlformats.org/officeDocument/2006/relationships/hyperlink" Target="https://dl.dropboxusercontent.com/s/vlyrkgd8nz8gy5l/fast-rcnn.pdf?dl=0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7.jpg"/><Relationship Id="rId18" Type="http://schemas.openxmlformats.org/officeDocument/2006/relationships/image" Target="../media/image75.png"/><Relationship Id="rId3" Type="http://schemas.openxmlformats.org/officeDocument/2006/relationships/image" Target="../media/image70.png"/><Relationship Id="rId21" Type="http://schemas.openxmlformats.org/officeDocument/2006/relationships/image" Target="../media/image78.png"/><Relationship Id="rId7" Type="http://schemas.openxmlformats.org/officeDocument/2006/relationships/image" Target="../media/image72.png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image" Target="../media/image68.png"/><Relationship Id="rId16" Type="http://schemas.openxmlformats.org/officeDocument/2006/relationships/image" Target="../media/image88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11" Type="http://schemas.openxmlformats.org/officeDocument/2006/relationships/image" Target="../media/image85.png"/><Relationship Id="rId5" Type="http://schemas.openxmlformats.org/officeDocument/2006/relationships/image" Target="../media/image86.png"/><Relationship Id="rId15" Type="http://schemas.openxmlformats.org/officeDocument/2006/relationships/image" Target="../media/image81.png"/><Relationship Id="rId10" Type="http://schemas.openxmlformats.org/officeDocument/2006/relationships/image" Target="../media/image83.png"/><Relationship Id="rId19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14" Type="http://schemas.openxmlformats.org/officeDocument/2006/relationships/image" Target="../media/image80.png"/><Relationship Id="rId22" Type="http://schemas.openxmlformats.org/officeDocument/2006/relationships/hyperlink" Target="https://dl.dropboxusercontent.com/s/vlyrkgd8nz8gy5l/fast-rcnn.pdf?dl=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-1246693/?no_redirec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0.jpeg"/><Relationship Id="rId4" Type="http://schemas.openxmlformats.org/officeDocument/2006/relationships/hyperlink" Target="https://pixabay.com/en/cows-two-cows-dairy-agriculture-1264546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7" Type="http://schemas.openxmlformats.org/officeDocument/2006/relationships/image" Target="../media/image101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23.png"/><Relationship Id="rId4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Detectron" TargetMode="External"/><Relationship Id="rId2" Type="http://schemas.openxmlformats.org/officeDocument/2006/relationships/hyperlink" Target="https://github.com/tensorflow/models/tree/master/research/object_detection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en/pets-christmas-dogs-cat-962215/" TargetMode="External"/><Relationship Id="rId4" Type="http://schemas.openxmlformats.org/officeDocument/2006/relationships/image" Target="../media/image9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hyperlink" Target="https://creativecommons.org/publicdomain/zero/1.0/deed.en" TargetMode="External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hyperlink" Target="https://pixabay.com/en/pets-christmas-dogs-cat-962215/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130.jpe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jpg"/><Relationship Id="rId16" Type="http://schemas.openxmlformats.org/officeDocument/2006/relationships/hyperlink" Target="http://www.pcmag.com/encyclopedia_images/_FRUSTUM.GI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en/pets-christmas-dogs-cat-962215/" TargetMode="External"/><Relationship Id="rId4" Type="http://schemas.openxmlformats.org/officeDocument/2006/relationships/image" Target="../media/image9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7904" y="1988873"/>
            <a:ext cx="7687253" cy="573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771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Semantic Segmentation </a:t>
            </a:r>
            <a:r>
              <a:rPr sz="2800" spc="-5" dirty="0">
                <a:solidFill>
                  <a:srgbClr val="000000"/>
                </a:solidFill>
              </a:rPr>
              <a:t>Idea: Fully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Convolutional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90774" y="1973720"/>
            <a:ext cx="1794821" cy="119607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453" y="3270630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3 x H x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983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1169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8494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8494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8494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41169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8205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9542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16867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16867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16867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9954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6003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17340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34665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4665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34665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17340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211592" y="3793456"/>
            <a:ext cx="11023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1130" marR="5080" indent="-1390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Convolutions:  </a:t>
            </a:r>
            <a:r>
              <a:rPr sz="1400" dirty="0">
                <a:latin typeface="Arial"/>
                <a:cs typeface="Arial"/>
              </a:rPr>
              <a:t>D x H 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86895" y="256184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37170" y="2520844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53829" y="2262058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01293" y="256184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51568" y="2520844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68227" y="2262058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91891" y="256184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42166" y="2520844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958825" y="2262058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42739" y="259229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93014" y="2551294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109671" y="2292510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83144" y="3305518"/>
            <a:ext cx="2559050" cy="345440"/>
          </a:xfrm>
          <a:custGeom>
            <a:avLst/>
            <a:gdLst/>
            <a:ahLst/>
            <a:cxnLst/>
            <a:rect l="l" t="t" r="r" b="b"/>
            <a:pathLst>
              <a:path w="2559050" h="345439">
                <a:moveTo>
                  <a:pt x="2558994" y="0"/>
                </a:moveTo>
                <a:lnTo>
                  <a:pt x="2555833" y="33843"/>
                </a:lnTo>
                <a:lnTo>
                  <a:pt x="2546582" y="66071"/>
                </a:lnTo>
                <a:lnTo>
                  <a:pt x="2511219" y="122074"/>
                </a:lnTo>
                <a:lnTo>
                  <a:pt x="2458298" y="159502"/>
                </a:lnTo>
                <a:lnTo>
                  <a:pt x="2395870" y="172649"/>
                </a:lnTo>
                <a:lnTo>
                  <a:pt x="1442622" y="172649"/>
                </a:lnTo>
                <a:lnTo>
                  <a:pt x="1399254" y="178817"/>
                </a:lnTo>
                <a:lnTo>
                  <a:pt x="1360286" y="196221"/>
                </a:lnTo>
                <a:lnTo>
                  <a:pt x="1327272" y="223218"/>
                </a:lnTo>
                <a:lnTo>
                  <a:pt x="1301766" y="258160"/>
                </a:lnTo>
                <a:lnTo>
                  <a:pt x="1285323" y="299402"/>
                </a:lnTo>
                <a:lnTo>
                  <a:pt x="1279497" y="345299"/>
                </a:lnTo>
                <a:lnTo>
                  <a:pt x="1273671" y="299402"/>
                </a:lnTo>
                <a:lnTo>
                  <a:pt x="1257228" y="258160"/>
                </a:lnTo>
                <a:lnTo>
                  <a:pt x="1231722" y="223218"/>
                </a:lnTo>
                <a:lnTo>
                  <a:pt x="1198708" y="196221"/>
                </a:lnTo>
                <a:lnTo>
                  <a:pt x="1159740" y="178817"/>
                </a:lnTo>
                <a:lnTo>
                  <a:pt x="1116372" y="172649"/>
                </a:lnTo>
                <a:lnTo>
                  <a:pt x="163124" y="172649"/>
                </a:lnTo>
                <a:lnTo>
                  <a:pt x="119756" y="166482"/>
                </a:lnTo>
                <a:lnTo>
                  <a:pt x="80788" y="149077"/>
                </a:lnTo>
                <a:lnTo>
                  <a:pt x="47774" y="122081"/>
                </a:lnTo>
                <a:lnTo>
                  <a:pt x="22269" y="87138"/>
                </a:lnTo>
                <a:lnTo>
                  <a:pt x="5826" y="45896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55236" y="1743784"/>
            <a:ext cx="1936114" cy="1427480"/>
          </a:xfrm>
          <a:custGeom>
            <a:avLst/>
            <a:gdLst/>
            <a:ahLst/>
            <a:cxnLst/>
            <a:rect l="l" t="t" r="r" b="b"/>
            <a:pathLst>
              <a:path w="1936115" h="1427480">
                <a:moveTo>
                  <a:pt x="0" y="0"/>
                </a:moveTo>
                <a:lnTo>
                  <a:pt x="1935846" y="0"/>
                </a:lnTo>
                <a:lnTo>
                  <a:pt x="1935846" y="1427009"/>
                </a:lnTo>
                <a:lnTo>
                  <a:pt x="0" y="1427009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7136" y="2283015"/>
            <a:ext cx="1931035" cy="891540"/>
          </a:xfrm>
          <a:custGeom>
            <a:avLst/>
            <a:gdLst/>
            <a:ahLst/>
            <a:cxnLst/>
            <a:rect l="l" t="t" r="r" b="b"/>
            <a:pathLst>
              <a:path w="1931034" h="891539">
                <a:moveTo>
                  <a:pt x="0" y="891378"/>
                </a:moveTo>
                <a:lnTo>
                  <a:pt x="0" y="0"/>
                </a:lnTo>
                <a:lnTo>
                  <a:pt x="56024" y="7339"/>
                </a:lnTo>
                <a:lnTo>
                  <a:pt x="36249" y="29347"/>
                </a:lnTo>
                <a:lnTo>
                  <a:pt x="181199" y="69697"/>
                </a:lnTo>
                <a:lnTo>
                  <a:pt x="395184" y="69697"/>
                </a:lnTo>
                <a:lnTo>
                  <a:pt x="1512196" y="194422"/>
                </a:lnTo>
                <a:lnTo>
                  <a:pt x="1927296" y="227429"/>
                </a:lnTo>
                <a:lnTo>
                  <a:pt x="1930596" y="887728"/>
                </a:lnTo>
                <a:lnTo>
                  <a:pt x="0" y="891378"/>
                </a:lnTo>
                <a:close/>
              </a:path>
              <a:path w="1931034" h="891539">
                <a:moveTo>
                  <a:pt x="395184" y="69697"/>
                </a:moveTo>
                <a:lnTo>
                  <a:pt x="181199" y="69697"/>
                </a:lnTo>
                <a:lnTo>
                  <a:pt x="154849" y="7339"/>
                </a:lnTo>
                <a:lnTo>
                  <a:pt x="329449" y="62357"/>
                </a:lnTo>
                <a:lnTo>
                  <a:pt x="395184" y="69697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60435" y="1740109"/>
            <a:ext cx="1927860" cy="785495"/>
          </a:xfrm>
          <a:custGeom>
            <a:avLst/>
            <a:gdLst/>
            <a:ahLst/>
            <a:cxnLst/>
            <a:rect l="l" t="t" r="r" b="b"/>
            <a:pathLst>
              <a:path w="1927859" h="785494">
                <a:moveTo>
                  <a:pt x="1927296" y="785010"/>
                </a:moveTo>
                <a:lnTo>
                  <a:pt x="0" y="740993"/>
                </a:lnTo>
                <a:lnTo>
                  <a:pt x="0" y="73362"/>
                </a:lnTo>
                <a:lnTo>
                  <a:pt x="39549" y="36687"/>
                </a:lnTo>
                <a:lnTo>
                  <a:pt x="32949" y="0"/>
                </a:lnTo>
                <a:lnTo>
                  <a:pt x="1162972" y="0"/>
                </a:lnTo>
                <a:lnTo>
                  <a:pt x="1146497" y="36687"/>
                </a:lnTo>
                <a:lnTo>
                  <a:pt x="1162972" y="99044"/>
                </a:lnTo>
                <a:lnTo>
                  <a:pt x="1202497" y="183419"/>
                </a:lnTo>
                <a:lnTo>
                  <a:pt x="1136622" y="190747"/>
                </a:lnTo>
                <a:lnTo>
                  <a:pt x="1100372" y="249442"/>
                </a:lnTo>
                <a:lnTo>
                  <a:pt x="1080597" y="330141"/>
                </a:lnTo>
                <a:lnTo>
                  <a:pt x="952123" y="348484"/>
                </a:lnTo>
                <a:lnTo>
                  <a:pt x="981773" y="425519"/>
                </a:lnTo>
                <a:lnTo>
                  <a:pt x="1304622" y="542906"/>
                </a:lnTo>
                <a:lnTo>
                  <a:pt x="1398924" y="542906"/>
                </a:lnTo>
                <a:lnTo>
                  <a:pt x="1396897" y="550246"/>
                </a:lnTo>
                <a:lnTo>
                  <a:pt x="1927296" y="550246"/>
                </a:lnTo>
                <a:lnTo>
                  <a:pt x="1927296" y="785010"/>
                </a:lnTo>
                <a:close/>
              </a:path>
              <a:path w="1927859" h="785494">
                <a:moveTo>
                  <a:pt x="1417167" y="476874"/>
                </a:moveTo>
                <a:lnTo>
                  <a:pt x="1360647" y="476874"/>
                </a:lnTo>
                <a:lnTo>
                  <a:pt x="1393597" y="377831"/>
                </a:lnTo>
                <a:lnTo>
                  <a:pt x="1423247" y="454866"/>
                </a:lnTo>
                <a:lnTo>
                  <a:pt x="1417167" y="476874"/>
                </a:lnTo>
                <a:close/>
              </a:path>
              <a:path w="1927859" h="785494">
                <a:moveTo>
                  <a:pt x="1927296" y="550246"/>
                </a:moveTo>
                <a:lnTo>
                  <a:pt x="1396897" y="550246"/>
                </a:lnTo>
                <a:lnTo>
                  <a:pt x="1548421" y="377831"/>
                </a:lnTo>
                <a:lnTo>
                  <a:pt x="1660446" y="440199"/>
                </a:lnTo>
                <a:lnTo>
                  <a:pt x="1695048" y="440199"/>
                </a:lnTo>
                <a:lnTo>
                  <a:pt x="1709871" y="491551"/>
                </a:lnTo>
                <a:lnTo>
                  <a:pt x="1785643" y="491551"/>
                </a:lnTo>
                <a:lnTo>
                  <a:pt x="1805396" y="506221"/>
                </a:lnTo>
                <a:lnTo>
                  <a:pt x="1927296" y="506221"/>
                </a:lnTo>
                <a:lnTo>
                  <a:pt x="1927296" y="550246"/>
                </a:lnTo>
                <a:close/>
              </a:path>
              <a:path w="1927859" h="785494">
                <a:moveTo>
                  <a:pt x="1398924" y="542906"/>
                </a:moveTo>
                <a:lnTo>
                  <a:pt x="1304622" y="542906"/>
                </a:lnTo>
                <a:lnTo>
                  <a:pt x="1301347" y="484214"/>
                </a:lnTo>
                <a:lnTo>
                  <a:pt x="1330997" y="385169"/>
                </a:lnTo>
                <a:lnTo>
                  <a:pt x="1360647" y="476874"/>
                </a:lnTo>
                <a:lnTo>
                  <a:pt x="1417167" y="476874"/>
                </a:lnTo>
                <a:lnTo>
                  <a:pt x="1398924" y="542906"/>
                </a:lnTo>
                <a:close/>
              </a:path>
              <a:path w="1927859" h="785494">
                <a:moveTo>
                  <a:pt x="1695048" y="440199"/>
                </a:moveTo>
                <a:lnTo>
                  <a:pt x="1660446" y="440199"/>
                </a:lnTo>
                <a:lnTo>
                  <a:pt x="1680221" y="388834"/>
                </a:lnTo>
                <a:lnTo>
                  <a:pt x="1695048" y="440199"/>
                </a:lnTo>
                <a:close/>
              </a:path>
              <a:path w="1927859" h="785494">
                <a:moveTo>
                  <a:pt x="1927296" y="506221"/>
                </a:moveTo>
                <a:lnTo>
                  <a:pt x="1805396" y="506221"/>
                </a:lnTo>
                <a:lnTo>
                  <a:pt x="1854821" y="447526"/>
                </a:lnTo>
                <a:lnTo>
                  <a:pt x="1927296" y="447526"/>
                </a:lnTo>
                <a:lnTo>
                  <a:pt x="1927296" y="506221"/>
                </a:lnTo>
                <a:close/>
              </a:path>
              <a:path w="1927859" h="785494">
                <a:moveTo>
                  <a:pt x="1785643" y="491551"/>
                </a:moveTo>
                <a:lnTo>
                  <a:pt x="1709871" y="491551"/>
                </a:lnTo>
                <a:lnTo>
                  <a:pt x="1755996" y="469534"/>
                </a:lnTo>
                <a:lnTo>
                  <a:pt x="1785643" y="491551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84460" y="1751114"/>
            <a:ext cx="1380490" cy="1427480"/>
          </a:xfrm>
          <a:custGeom>
            <a:avLst/>
            <a:gdLst/>
            <a:ahLst/>
            <a:cxnLst/>
            <a:rect l="l" t="t" r="r" b="b"/>
            <a:pathLst>
              <a:path w="1380490" h="1427480">
                <a:moveTo>
                  <a:pt x="592262" y="179742"/>
                </a:moveTo>
                <a:lnTo>
                  <a:pt x="230624" y="179742"/>
                </a:lnTo>
                <a:lnTo>
                  <a:pt x="260274" y="113722"/>
                </a:lnTo>
                <a:lnTo>
                  <a:pt x="319574" y="22007"/>
                </a:lnTo>
                <a:lnTo>
                  <a:pt x="424999" y="0"/>
                </a:lnTo>
                <a:lnTo>
                  <a:pt x="500774" y="7339"/>
                </a:lnTo>
                <a:lnTo>
                  <a:pt x="543598" y="66032"/>
                </a:lnTo>
                <a:lnTo>
                  <a:pt x="556773" y="113722"/>
                </a:lnTo>
                <a:lnTo>
                  <a:pt x="589723" y="161399"/>
                </a:lnTo>
                <a:lnTo>
                  <a:pt x="592262" y="179742"/>
                </a:lnTo>
                <a:close/>
              </a:path>
              <a:path w="1380490" h="1427480">
                <a:moveTo>
                  <a:pt x="273449" y="1423279"/>
                </a:moveTo>
                <a:lnTo>
                  <a:pt x="164724" y="1415954"/>
                </a:lnTo>
                <a:lnTo>
                  <a:pt x="187799" y="1335254"/>
                </a:lnTo>
                <a:lnTo>
                  <a:pt x="214149" y="1221530"/>
                </a:lnTo>
                <a:lnTo>
                  <a:pt x="210849" y="1122505"/>
                </a:lnTo>
                <a:lnTo>
                  <a:pt x="207574" y="994105"/>
                </a:lnTo>
                <a:lnTo>
                  <a:pt x="177899" y="851030"/>
                </a:lnTo>
                <a:lnTo>
                  <a:pt x="135074" y="803355"/>
                </a:lnTo>
                <a:lnTo>
                  <a:pt x="108724" y="660291"/>
                </a:lnTo>
                <a:lnTo>
                  <a:pt x="115299" y="539241"/>
                </a:lnTo>
                <a:lnTo>
                  <a:pt x="125199" y="476871"/>
                </a:lnTo>
                <a:lnTo>
                  <a:pt x="112024" y="381504"/>
                </a:lnTo>
                <a:lnTo>
                  <a:pt x="141674" y="337479"/>
                </a:lnTo>
                <a:lnTo>
                  <a:pt x="105424" y="330139"/>
                </a:lnTo>
                <a:lnTo>
                  <a:pt x="36249" y="260441"/>
                </a:lnTo>
                <a:lnTo>
                  <a:pt x="0" y="190747"/>
                </a:lnTo>
                <a:lnTo>
                  <a:pt x="42824" y="143067"/>
                </a:lnTo>
                <a:lnTo>
                  <a:pt x="128499" y="139392"/>
                </a:lnTo>
                <a:lnTo>
                  <a:pt x="230624" y="179742"/>
                </a:lnTo>
                <a:lnTo>
                  <a:pt x="592262" y="179742"/>
                </a:lnTo>
                <a:lnTo>
                  <a:pt x="596323" y="209089"/>
                </a:lnTo>
                <a:lnTo>
                  <a:pt x="745661" y="209089"/>
                </a:lnTo>
                <a:lnTo>
                  <a:pt x="767623" y="227432"/>
                </a:lnTo>
                <a:lnTo>
                  <a:pt x="754448" y="271456"/>
                </a:lnTo>
                <a:lnTo>
                  <a:pt x="645723" y="374164"/>
                </a:lnTo>
                <a:lnTo>
                  <a:pt x="569973" y="385169"/>
                </a:lnTo>
                <a:lnTo>
                  <a:pt x="566673" y="447526"/>
                </a:lnTo>
                <a:lnTo>
                  <a:pt x="990330" y="447526"/>
                </a:lnTo>
                <a:lnTo>
                  <a:pt x="1090497" y="506218"/>
                </a:lnTo>
                <a:lnTo>
                  <a:pt x="1231408" y="506218"/>
                </a:lnTo>
                <a:lnTo>
                  <a:pt x="1255222" y="557583"/>
                </a:lnTo>
                <a:lnTo>
                  <a:pt x="1327711" y="557583"/>
                </a:lnTo>
                <a:lnTo>
                  <a:pt x="1380422" y="586918"/>
                </a:lnTo>
                <a:lnTo>
                  <a:pt x="1363947" y="645613"/>
                </a:lnTo>
                <a:lnTo>
                  <a:pt x="1304647" y="660291"/>
                </a:lnTo>
                <a:lnTo>
                  <a:pt x="1288172" y="722648"/>
                </a:lnTo>
                <a:lnTo>
                  <a:pt x="1352067" y="895055"/>
                </a:lnTo>
                <a:lnTo>
                  <a:pt x="635848" y="895055"/>
                </a:lnTo>
                <a:lnTo>
                  <a:pt x="637491" y="902380"/>
                </a:lnTo>
                <a:lnTo>
                  <a:pt x="583123" y="902380"/>
                </a:lnTo>
                <a:lnTo>
                  <a:pt x="582861" y="917080"/>
                </a:lnTo>
                <a:lnTo>
                  <a:pt x="299799" y="917080"/>
                </a:lnTo>
                <a:lnTo>
                  <a:pt x="293224" y="964755"/>
                </a:lnTo>
                <a:lnTo>
                  <a:pt x="306399" y="1063805"/>
                </a:lnTo>
                <a:lnTo>
                  <a:pt x="296524" y="1151830"/>
                </a:lnTo>
                <a:lnTo>
                  <a:pt x="307065" y="1195855"/>
                </a:lnTo>
                <a:lnTo>
                  <a:pt x="270149" y="1195855"/>
                </a:lnTo>
                <a:lnTo>
                  <a:pt x="270149" y="1324254"/>
                </a:lnTo>
                <a:lnTo>
                  <a:pt x="273449" y="1423279"/>
                </a:lnTo>
                <a:close/>
              </a:path>
              <a:path w="1380490" h="1427480">
                <a:moveTo>
                  <a:pt x="745661" y="209089"/>
                </a:moveTo>
                <a:lnTo>
                  <a:pt x="596323" y="209089"/>
                </a:lnTo>
                <a:lnTo>
                  <a:pt x="645723" y="172414"/>
                </a:lnTo>
                <a:lnTo>
                  <a:pt x="714923" y="183417"/>
                </a:lnTo>
                <a:lnTo>
                  <a:pt x="745661" y="209089"/>
                </a:lnTo>
                <a:close/>
              </a:path>
              <a:path w="1380490" h="1427480">
                <a:moveTo>
                  <a:pt x="990330" y="447526"/>
                </a:moveTo>
                <a:lnTo>
                  <a:pt x="566673" y="447526"/>
                </a:lnTo>
                <a:lnTo>
                  <a:pt x="662198" y="410851"/>
                </a:lnTo>
                <a:lnTo>
                  <a:pt x="744573" y="410851"/>
                </a:lnTo>
                <a:lnTo>
                  <a:pt x="840098" y="355821"/>
                </a:lnTo>
                <a:lnTo>
                  <a:pt x="919173" y="385169"/>
                </a:lnTo>
                <a:lnTo>
                  <a:pt x="965298" y="432859"/>
                </a:lnTo>
                <a:lnTo>
                  <a:pt x="990330" y="447526"/>
                </a:lnTo>
                <a:close/>
              </a:path>
              <a:path w="1380490" h="1427480">
                <a:moveTo>
                  <a:pt x="1231408" y="506218"/>
                </a:moveTo>
                <a:lnTo>
                  <a:pt x="1090497" y="506218"/>
                </a:lnTo>
                <a:lnTo>
                  <a:pt x="1202497" y="443861"/>
                </a:lnTo>
                <a:lnTo>
                  <a:pt x="1231408" y="506218"/>
                </a:lnTo>
                <a:close/>
              </a:path>
              <a:path w="1380490" h="1427480">
                <a:moveTo>
                  <a:pt x="1327711" y="557583"/>
                </a:moveTo>
                <a:lnTo>
                  <a:pt x="1255222" y="557583"/>
                </a:lnTo>
                <a:lnTo>
                  <a:pt x="1314522" y="550243"/>
                </a:lnTo>
                <a:lnTo>
                  <a:pt x="1327711" y="557583"/>
                </a:lnTo>
                <a:close/>
              </a:path>
              <a:path w="1380490" h="1427480">
                <a:moveTo>
                  <a:pt x="846698" y="1404954"/>
                </a:moveTo>
                <a:lnTo>
                  <a:pt x="767623" y="1397629"/>
                </a:lnTo>
                <a:lnTo>
                  <a:pt x="764348" y="1342579"/>
                </a:lnTo>
                <a:lnTo>
                  <a:pt x="751148" y="1294904"/>
                </a:lnTo>
                <a:lnTo>
                  <a:pt x="761048" y="1159180"/>
                </a:lnTo>
                <a:lnTo>
                  <a:pt x="744573" y="1140830"/>
                </a:lnTo>
                <a:lnTo>
                  <a:pt x="741273" y="1093155"/>
                </a:lnTo>
                <a:lnTo>
                  <a:pt x="705048" y="898730"/>
                </a:lnTo>
                <a:lnTo>
                  <a:pt x="635848" y="895055"/>
                </a:lnTo>
                <a:lnTo>
                  <a:pt x="1352067" y="895055"/>
                </a:lnTo>
                <a:lnTo>
                  <a:pt x="1365659" y="931730"/>
                </a:lnTo>
                <a:lnTo>
                  <a:pt x="1074022" y="931730"/>
                </a:lnTo>
                <a:lnTo>
                  <a:pt x="1067939" y="953755"/>
                </a:lnTo>
                <a:lnTo>
                  <a:pt x="1024597" y="953755"/>
                </a:lnTo>
                <a:lnTo>
                  <a:pt x="1024519" y="957430"/>
                </a:lnTo>
                <a:lnTo>
                  <a:pt x="800573" y="957430"/>
                </a:lnTo>
                <a:lnTo>
                  <a:pt x="830223" y="1096805"/>
                </a:lnTo>
                <a:lnTo>
                  <a:pt x="800573" y="1188530"/>
                </a:lnTo>
                <a:lnTo>
                  <a:pt x="830223" y="1316904"/>
                </a:lnTo>
                <a:lnTo>
                  <a:pt x="846698" y="1404954"/>
                </a:lnTo>
                <a:close/>
              </a:path>
              <a:path w="1380490" h="1427480">
                <a:moveTo>
                  <a:pt x="606198" y="1173855"/>
                </a:moveTo>
                <a:lnTo>
                  <a:pt x="602898" y="1063805"/>
                </a:lnTo>
                <a:lnTo>
                  <a:pt x="583123" y="902380"/>
                </a:lnTo>
                <a:lnTo>
                  <a:pt x="637491" y="902380"/>
                </a:lnTo>
                <a:lnTo>
                  <a:pt x="645723" y="939080"/>
                </a:lnTo>
                <a:lnTo>
                  <a:pt x="632548" y="1005105"/>
                </a:lnTo>
                <a:lnTo>
                  <a:pt x="652323" y="1162855"/>
                </a:lnTo>
                <a:lnTo>
                  <a:pt x="606198" y="1173855"/>
                </a:lnTo>
                <a:close/>
              </a:path>
              <a:path w="1380490" h="1427480">
                <a:moveTo>
                  <a:pt x="359099" y="1155505"/>
                </a:moveTo>
                <a:lnTo>
                  <a:pt x="329474" y="1148155"/>
                </a:lnTo>
                <a:lnTo>
                  <a:pt x="332749" y="1074805"/>
                </a:lnTo>
                <a:lnTo>
                  <a:pt x="326174" y="983105"/>
                </a:lnTo>
                <a:lnTo>
                  <a:pt x="299799" y="917080"/>
                </a:lnTo>
                <a:lnTo>
                  <a:pt x="582861" y="917080"/>
                </a:lnTo>
                <a:lnTo>
                  <a:pt x="582140" y="957430"/>
                </a:lnTo>
                <a:lnTo>
                  <a:pt x="467824" y="957430"/>
                </a:lnTo>
                <a:lnTo>
                  <a:pt x="418170" y="1041805"/>
                </a:lnTo>
                <a:lnTo>
                  <a:pt x="375574" y="1041805"/>
                </a:lnTo>
                <a:lnTo>
                  <a:pt x="398649" y="1140830"/>
                </a:lnTo>
                <a:lnTo>
                  <a:pt x="359099" y="1155505"/>
                </a:lnTo>
                <a:close/>
              </a:path>
              <a:path w="1380490" h="1427480">
                <a:moveTo>
                  <a:pt x="1284872" y="1034455"/>
                </a:moveTo>
                <a:lnTo>
                  <a:pt x="1222272" y="994105"/>
                </a:lnTo>
                <a:lnTo>
                  <a:pt x="1074022" y="931730"/>
                </a:lnTo>
                <a:lnTo>
                  <a:pt x="1365659" y="931730"/>
                </a:lnTo>
                <a:lnTo>
                  <a:pt x="1373822" y="953755"/>
                </a:lnTo>
                <a:lnTo>
                  <a:pt x="1360647" y="994105"/>
                </a:lnTo>
                <a:lnTo>
                  <a:pt x="1284872" y="1034455"/>
                </a:lnTo>
                <a:close/>
              </a:path>
              <a:path w="1380490" h="1427480">
                <a:moveTo>
                  <a:pt x="1060847" y="979430"/>
                </a:moveTo>
                <a:lnTo>
                  <a:pt x="1024597" y="953755"/>
                </a:lnTo>
                <a:lnTo>
                  <a:pt x="1067939" y="953755"/>
                </a:lnTo>
                <a:lnTo>
                  <a:pt x="1060847" y="979430"/>
                </a:lnTo>
                <a:close/>
              </a:path>
              <a:path w="1380490" h="1427480">
                <a:moveTo>
                  <a:pt x="543598" y="1426954"/>
                </a:moveTo>
                <a:lnTo>
                  <a:pt x="520548" y="1247205"/>
                </a:lnTo>
                <a:lnTo>
                  <a:pt x="484299" y="1111480"/>
                </a:lnTo>
                <a:lnTo>
                  <a:pt x="467824" y="957430"/>
                </a:lnTo>
                <a:lnTo>
                  <a:pt x="582140" y="957430"/>
                </a:lnTo>
                <a:lnTo>
                  <a:pt x="579848" y="1085805"/>
                </a:lnTo>
                <a:lnTo>
                  <a:pt x="593023" y="1166505"/>
                </a:lnTo>
                <a:lnTo>
                  <a:pt x="583123" y="1232555"/>
                </a:lnTo>
                <a:lnTo>
                  <a:pt x="602898" y="1316904"/>
                </a:lnTo>
                <a:lnTo>
                  <a:pt x="635848" y="1419629"/>
                </a:lnTo>
                <a:lnTo>
                  <a:pt x="543598" y="1426954"/>
                </a:lnTo>
                <a:close/>
              </a:path>
              <a:path w="1380490" h="1427480">
                <a:moveTo>
                  <a:pt x="905998" y="1056455"/>
                </a:moveTo>
                <a:lnTo>
                  <a:pt x="856573" y="1041805"/>
                </a:lnTo>
                <a:lnTo>
                  <a:pt x="800573" y="957430"/>
                </a:lnTo>
                <a:lnTo>
                  <a:pt x="1024519" y="957430"/>
                </a:lnTo>
                <a:lnTo>
                  <a:pt x="1023584" y="1001430"/>
                </a:lnTo>
                <a:lnTo>
                  <a:pt x="942248" y="1001430"/>
                </a:lnTo>
                <a:lnTo>
                  <a:pt x="905998" y="1056455"/>
                </a:lnTo>
                <a:close/>
              </a:path>
              <a:path w="1380490" h="1427480">
                <a:moveTo>
                  <a:pt x="1057547" y="1397629"/>
                </a:moveTo>
                <a:lnTo>
                  <a:pt x="1008122" y="1390279"/>
                </a:lnTo>
                <a:lnTo>
                  <a:pt x="985073" y="1338929"/>
                </a:lnTo>
                <a:lnTo>
                  <a:pt x="971898" y="1210530"/>
                </a:lnTo>
                <a:lnTo>
                  <a:pt x="945548" y="1126155"/>
                </a:lnTo>
                <a:lnTo>
                  <a:pt x="942248" y="1001430"/>
                </a:lnTo>
                <a:lnTo>
                  <a:pt x="1023584" y="1001430"/>
                </a:lnTo>
                <a:lnTo>
                  <a:pt x="1021322" y="1107805"/>
                </a:lnTo>
                <a:lnTo>
                  <a:pt x="1018022" y="1210530"/>
                </a:lnTo>
                <a:lnTo>
                  <a:pt x="1070722" y="1349929"/>
                </a:lnTo>
                <a:lnTo>
                  <a:pt x="1057547" y="1397629"/>
                </a:lnTo>
                <a:close/>
              </a:path>
              <a:path w="1380490" h="1427480">
                <a:moveTo>
                  <a:pt x="405224" y="1063805"/>
                </a:moveTo>
                <a:lnTo>
                  <a:pt x="375574" y="1041805"/>
                </a:lnTo>
                <a:lnTo>
                  <a:pt x="418170" y="1041805"/>
                </a:lnTo>
                <a:lnTo>
                  <a:pt x="405224" y="1063805"/>
                </a:lnTo>
                <a:close/>
              </a:path>
              <a:path w="1380490" h="1427480">
                <a:moveTo>
                  <a:pt x="309699" y="1206855"/>
                </a:moveTo>
                <a:lnTo>
                  <a:pt x="270149" y="1195855"/>
                </a:lnTo>
                <a:lnTo>
                  <a:pt x="307065" y="1195855"/>
                </a:lnTo>
                <a:lnTo>
                  <a:pt x="309699" y="1206855"/>
                </a:lnTo>
                <a:close/>
              </a:path>
            </a:pathLst>
          </a:custGeom>
          <a:solidFill>
            <a:srgbClr val="7E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07138" y="2034140"/>
            <a:ext cx="509270" cy="1209040"/>
          </a:xfrm>
          <a:custGeom>
            <a:avLst/>
            <a:gdLst/>
            <a:ahLst/>
            <a:cxnLst/>
            <a:rect l="l" t="t" r="r" b="b"/>
            <a:pathLst>
              <a:path w="509270" h="1209039">
                <a:moveTo>
                  <a:pt x="0" y="0"/>
                </a:moveTo>
                <a:lnTo>
                  <a:pt x="508773" y="0"/>
                </a:lnTo>
                <a:lnTo>
                  <a:pt x="508773" y="1208977"/>
                </a:lnTo>
                <a:lnTo>
                  <a:pt x="0" y="1208977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15912" y="1717621"/>
            <a:ext cx="316865" cy="1525905"/>
          </a:xfrm>
          <a:custGeom>
            <a:avLst/>
            <a:gdLst/>
            <a:ahLst/>
            <a:cxnLst/>
            <a:rect l="l" t="t" r="r" b="b"/>
            <a:pathLst>
              <a:path w="316864" h="1525905">
                <a:moveTo>
                  <a:pt x="0" y="1525496"/>
                </a:moveTo>
                <a:lnTo>
                  <a:pt x="0" y="316519"/>
                </a:lnTo>
                <a:lnTo>
                  <a:pt x="316524" y="0"/>
                </a:lnTo>
                <a:lnTo>
                  <a:pt x="316524" y="12089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7138" y="1717621"/>
            <a:ext cx="825500" cy="316865"/>
          </a:xfrm>
          <a:custGeom>
            <a:avLst/>
            <a:gdLst/>
            <a:ahLst/>
            <a:cxnLst/>
            <a:rect l="l" t="t" r="r" b="b"/>
            <a:pathLst>
              <a:path w="825500" h="316864">
                <a:moveTo>
                  <a:pt x="508773" y="316519"/>
                </a:moveTo>
                <a:lnTo>
                  <a:pt x="0" y="316519"/>
                </a:lnTo>
                <a:lnTo>
                  <a:pt x="316524" y="0"/>
                </a:lnTo>
                <a:lnTo>
                  <a:pt x="825298" y="0"/>
                </a:lnTo>
                <a:lnTo>
                  <a:pt x="508773" y="316519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07138" y="1717621"/>
            <a:ext cx="825500" cy="1525905"/>
          </a:xfrm>
          <a:custGeom>
            <a:avLst/>
            <a:gdLst/>
            <a:ahLst/>
            <a:cxnLst/>
            <a:rect l="l" t="t" r="r" b="b"/>
            <a:pathLst>
              <a:path w="825500" h="1525905">
                <a:moveTo>
                  <a:pt x="0" y="316519"/>
                </a:moveTo>
                <a:lnTo>
                  <a:pt x="316524" y="0"/>
                </a:lnTo>
                <a:lnTo>
                  <a:pt x="825298" y="0"/>
                </a:lnTo>
                <a:lnTo>
                  <a:pt x="825298" y="1208972"/>
                </a:lnTo>
                <a:lnTo>
                  <a:pt x="508773" y="1525496"/>
                </a:lnTo>
                <a:lnTo>
                  <a:pt x="0" y="1525496"/>
                </a:lnTo>
                <a:lnTo>
                  <a:pt x="0" y="31651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07138" y="1717621"/>
            <a:ext cx="825500" cy="316865"/>
          </a:xfrm>
          <a:custGeom>
            <a:avLst/>
            <a:gdLst/>
            <a:ahLst/>
            <a:cxnLst/>
            <a:rect l="l" t="t" r="r" b="b"/>
            <a:pathLst>
              <a:path w="825500" h="316864">
                <a:moveTo>
                  <a:pt x="0" y="316519"/>
                </a:moveTo>
                <a:lnTo>
                  <a:pt x="508773" y="316519"/>
                </a:lnTo>
                <a:lnTo>
                  <a:pt x="8252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15912" y="2034140"/>
            <a:ext cx="0" cy="1209040"/>
          </a:xfrm>
          <a:custGeom>
            <a:avLst/>
            <a:gdLst/>
            <a:ahLst/>
            <a:cxnLst/>
            <a:rect l="l" t="t" r="r" b="b"/>
            <a:pathLst>
              <a:path h="1209039">
                <a:moveTo>
                  <a:pt x="0" y="0"/>
                </a:moveTo>
                <a:lnTo>
                  <a:pt x="0" y="120897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574663" y="3411933"/>
            <a:ext cx="8248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84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Scores:  </a:t>
            </a:r>
            <a:r>
              <a:rPr sz="1400" dirty="0">
                <a:latin typeface="Arial"/>
                <a:cs typeface="Arial"/>
              </a:rPr>
              <a:t>C x H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590536" y="259229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40811" y="2551294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451518" y="2292510"/>
            <a:ext cx="618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argmax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98904" y="3371433"/>
            <a:ext cx="9525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indent="-22288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Predictions:  </a:t>
            </a:r>
            <a:r>
              <a:rPr sz="1400" dirty="0">
                <a:latin typeface="Arial"/>
                <a:cs typeface="Arial"/>
              </a:rPr>
              <a:t>H x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207896" y="977436"/>
            <a:ext cx="412432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Design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network as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bunch of </a:t>
            </a:r>
            <a:r>
              <a:rPr sz="1400" dirty="0">
                <a:latin typeface="Arial"/>
                <a:cs typeface="Arial"/>
              </a:rPr>
              <a:t>convolutional </a:t>
            </a:r>
            <a:r>
              <a:rPr sz="1400" spc="-5" dirty="0">
                <a:latin typeface="Arial"/>
                <a:cs typeface="Arial"/>
              </a:rPr>
              <a:t>layers  to </a:t>
            </a:r>
            <a:r>
              <a:rPr sz="1400" dirty="0">
                <a:latin typeface="Arial"/>
                <a:cs typeface="Arial"/>
              </a:rPr>
              <a:t>make </a:t>
            </a:r>
            <a:r>
              <a:rPr sz="1400" spc="-5" dirty="0">
                <a:latin typeface="Arial"/>
                <a:cs typeface="Arial"/>
              </a:rPr>
              <a:t>predictions for pixels all at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once!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7599" y="3918329"/>
            <a:ext cx="224790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Problem: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convolutions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at  original image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resolution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will  be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very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expensive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048520" y="3237318"/>
            <a:ext cx="367030" cy="658495"/>
          </a:xfrm>
          <a:custGeom>
            <a:avLst/>
            <a:gdLst/>
            <a:ahLst/>
            <a:cxnLst/>
            <a:rect l="l" t="t" r="r" b="b"/>
            <a:pathLst>
              <a:path w="367030" h="658495">
                <a:moveTo>
                  <a:pt x="0" y="658223"/>
                </a:moveTo>
                <a:lnTo>
                  <a:pt x="366496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78000" y="3152243"/>
            <a:ext cx="88597" cy="109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743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88769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6095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6095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06095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8769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983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1169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8494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8494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58494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1169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771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Semantic Segmentation </a:t>
            </a:r>
            <a:r>
              <a:rPr sz="2800" spc="-5" dirty="0">
                <a:solidFill>
                  <a:srgbClr val="000000"/>
                </a:solidFill>
              </a:rPr>
              <a:t>Idea: Fully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Convolutional</a:t>
            </a:r>
            <a:endParaRPr sz="2800"/>
          </a:p>
        </p:txBody>
      </p:sp>
      <p:sp>
        <p:nvSpPr>
          <p:cNvPr id="15" name="object 15"/>
          <p:cNvSpPr/>
          <p:nvPr/>
        </p:nvSpPr>
        <p:spPr>
          <a:xfrm>
            <a:off x="190774" y="1973720"/>
            <a:ext cx="1794821" cy="119607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0453" y="3270630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3 x H x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56044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03818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19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6044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69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6044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69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6044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69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03818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55236" y="1743784"/>
            <a:ext cx="1936114" cy="1427480"/>
          </a:xfrm>
          <a:custGeom>
            <a:avLst/>
            <a:gdLst/>
            <a:ahLst/>
            <a:cxnLst/>
            <a:rect l="l" t="t" r="r" b="b"/>
            <a:pathLst>
              <a:path w="1936115" h="1427480">
                <a:moveTo>
                  <a:pt x="0" y="0"/>
                </a:moveTo>
                <a:lnTo>
                  <a:pt x="1935846" y="0"/>
                </a:lnTo>
                <a:lnTo>
                  <a:pt x="1935846" y="1427009"/>
                </a:lnTo>
                <a:lnTo>
                  <a:pt x="0" y="1427009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57136" y="2283015"/>
            <a:ext cx="1931035" cy="891540"/>
          </a:xfrm>
          <a:custGeom>
            <a:avLst/>
            <a:gdLst/>
            <a:ahLst/>
            <a:cxnLst/>
            <a:rect l="l" t="t" r="r" b="b"/>
            <a:pathLst>
              <a:path w="1931034" h="891539">
                <a:moveTo>
                  <a:pt x="0" y="891378"/>
                </a:moveTo>
                <a:lnTo>
                  <a:pt x="0" y="0"/>
                </a:lnTo>
                <a:lnTo>
                  <a:pt x="56024" y="7339"/>
                </a:lnTo>
                <a:lnTo>
                  <a:pt x="36249" y="29347"/>
                </a:lnTo>
                <a:lnTo>
                  <a:pt x="181199" y="69697"/>
                </a:lnTo>
                <a:lnTo>
                  <a:pt x="395184" y="69697"/>
                </a:lnTo>
                <a:lnTo>
                  <a:pt x="1512196" y="194422"/>
                </a:lnTo>
                <a:lnTo>
                  <a:pt x="1927296" y="227429"/>
                </a:lnTo>
                <a:lnTo>
                  <a:pt x="1930596" y="887728"/>
                </a:lnTo>
                <a:lnTo>
                  <a:pt x="0" y="891378"/>
                </a:lnTo>
                <a:close/>
              </a:path>
              <a:path w="1931034" h="891539">
                <a:moveTo>
                  <a:pt x="395184" y="69697"/>
                </a:moveTo>
                <a:lnTo>
                  <a:pt x="181199" y="69697"/>
                </a:lnTo>
                <a:lnTo>
                  <a:pt x="154849" y="7339"/>
                </a:lnTo>
                <a:lnTo>
                  <a:pt x="329449" y="62357"/>
                </a:lnTo>
                <a:lnTo>
                  <a:pt x="395184" y="69697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60435" y="1740109"/>
            <a:ext cx="1927860" cy="785495"/>
          </a:xfrm>
          <a:custGeom>
            <a:avLst/>
            <a:gdLst/>
            <a:ahLst/>
            <a:cxnLst/>
            <a:rect l="l" t="t" r="r" b="b"/>
            <a:pathLst>
              <a:path w="1927859" h="785494">
                <a:moveTo>
                  <a:pt x="1927296" y="785010"/>
                </a:moveTo>
                <a:lnTo>
                  <a:pt x="0" y="740993"/>
                </a:lnTo>
                <a:lnTo>
                  <a:pt x="0" y="73362"/>
                </a:lnTo>
                <a:lnTo>
                  <a:pt x="39549" y="36687"/>
                </a:lnTo>
                <a:lnTo>
                  <a:pt x="32949" y="0"/>
                </a:lnTo>
                <a:lnTo>
                  <a:pt x="1162972" y="0"/>
                </a:lnTo>
                <a:lnTo>
                  <a:pt x="1146497" y="36687"/>
                </a:lnTo>
                <a:lnTo>
                  <a:pt x="1162972" y="99044"/>
                </a:lnTo>
                <a:lnTo>
                  <a:pt x="1202497" y="183419"/>
                </a:lnTo>
                <a:lnTo>
                  <a:pt x="1136622" y="190747"/>
                </a:lnTo>
                <a:lnTo>
                  <a:pt x="1100372" y="249442"/>
                </a:lnTo>
                <a:lnTo>
                  <a:pt x="1080597" y="330141"/>
                </a:lnTo>
                <a:lnTo>
                  <a:pt x="952123" y="348484"/>
                </a:lnTo>
                <a:lnTo>
                  <a:pt x="981773" y="425519"/>
                </a:lnTo>
                <a:lnTo>
                  <a:pt x="1304622" y="542906"/>
                </a:lnTo>
                <a:lnTo>
                  <a:pt x="1398924" y="542906"/>
                </a:lnTo>
                <a:lnTo>
                  <a:pt x="1396897" y="550246"/>
                </a:lnTo>
                <a:lnTo>
                  <a:pt x="1927296" y="550246"/>
                </a:lnTo>
                <a:lnTo>
                  <a:pt x="1927296" y="785010"/>
                </a:lnTo>
                <a:close/>
              </a:path>
              <a:path w="1927859" h="785494">
                <a:moveTo>
                  <a:pt x="1417167" y="476874"/>
                </a:moveTo>
                <a:lnTo>
                  <a:pt x="1360647" y="476874"/>
                </a:lnTo>
                <a:lnTo>
                  <a:pt x="1393597" y="377831"/>
                </a:lnTo>
                <a:lnTo>
                  <a:pt x="1423247" y="454866"/>
                </a:lnTo>
                <a:lnTo>
                  <a:pt x="1417167" y="476874"/>
                </a:lnTo>
                <a:close/>
              </a:path>
              <a:path w="1927859" h="785494">
                <a:moveTo>
                  <a:pt x="1927296" y="550246"/>
                </a:moveTo>
                <a:lnTo>
                  <a:pt x="1396897" y="550246"/>
                </a:lnTo>
                <a:lnTo>
                  <a:pt x="1548421" y="377831"/>
                </a:lnTo>
                <a:lnTo>
                  <a:pt x="1660446" y="440199"/>
                </a:lnTo>
                <a:lnTo>
                  <a:pt x="1695048" y="440199"/>
                </a:lnTo>
                <a:lnTo>
                  <a:pt x="1709871" y="491551"/>
                </a:lnTo>
                <a:lnTo>
                  <a:pt x="1785643" y="491551"/>
                </a:lnTo>
                <a:lnTo>
                  <a:pt x="1805396" y="506221"/>
                </a:lnTo>
                <a:lnTo>
                  <a:pt x="1927296" y="506221"/>
                </a:lnTo>
                <a:lnTo>
                  <a:pt x="1927296" y="550246"/>
                </a:lnTo>
                <a:close/>
              </a:path>
              <a:path w="1927859" h="785494">
                <a:moveTo>
                  <a:pt x="1398924" y="542906"/>
                </a:moveTo>
                <a:lnTo>
                  <a:pt x="1304622" y="542906"/>
                </a:lnTo>
                <a:lnTo>
                  <a:pt x="1301347" y="484214"/>
                </a:lnTo>
                <a:lnTo>
                  <a:pt x="1330997" y="385169"/>
                </a:lnTo>
                <a:lnTo>
                  <a:pt x="1360647" y="476874"/>
                </a:lnTo>
                <a:lnTo>
                  <a:pt x="1417167" y="476874"/>
                </a:lnTo>
                <a:lnTo>
                  <a:pt x="1398924" y="542906"/>
                </a:lnTo>
                <a:close/>
              </a:path>
              <a:path w="1927859" h="785494">
                <a:moveTo>
                  <a:pt x="1695048" y="440199"/>
                </a:moveTo>
                <a:lnTo>
                  <a:pt x="1660446" y="440199"/>
                </a:lnTo>
                <a:lnTo>
                  <a:pt x="1680221" y="388834"/>
                </a:lnTo>
                <a:lnTo>
                  <a:pt x="1695048" y="440199"/>
                </a:lnTo>
                <a:close/>
              </a:path>
              <a:path w="1927859" h="785494">
                <a:moveTo>
                  <a:pt x="1927296" y="506221"/>
                </a:moveTo>
                <a:lnTo>
                  <a:pt x="1805396" y="506221"/>
                </a:lnTo>
                <a:lnTo>
                  <a:pt x="1854821" y="447526"/>
                </a:lnTo>
                <a:lnTo>
                  <a:pt x="1927296" y="447526"/>
                </a:lnTo>
                <a:lnTo>
                  <a:pt x="1927296" y="506221"/>
                </a:lnTo>
                <a:close/>
              </a:path>
              <a:path w="1927859" h="785494">
                <a:moveTo>
                  <a:pt x="1785643" y="491551"/>
                </a:moveTo>
                <a:lnTo>
                  <a:pt x="1709871" y="491551"/>
                </a:lnTo>
                <a:lnTo>
                  <a:pt x="1755996" y="469534"/>
                </a:lnTo>
                <a:lnTo>
                  <a:pt x="1785643" y="491551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84460" y="1751114"/>
            <a:ext cx="1380490" cy="1427480"/>
          </a:xfrm>
          <a:custGeom>
            <a:avLst/>
            <a:gdLst/>
            <a:ahLst/>
            <a:cxnLst/>
            <a:rect l="l" t="t" r="r" b="b"/>
            <a:pathLst>
              <a:path w="1380490" h="1427480">
                <a:moveTo>
                  <a:pt x="592262" y="179742"/>
                </a:moveTo>
                <a:lnTo>
                  <a:pt x="230624" y="179742"/>
                </a:lnTo>
                <a:lnTo>
                  <a:pt x="260274" y="113722"/>
                </a:lnTo>
                <a:lnTo>
                  <a:pt x="319574" y="22007"/>
                </a:lnTo>
                <a:lnTo>
                  <a:pt x="424999" y="0"/>
                </a:lnTo>
                <a:lnTo>
                  <a:pt x="500774" y="7339"/>
                </a:lnTo>
                <a:lnTo>
                  <a:pt x="543598" y="66032"/>
                </a:lnTo>
                <a:lnTo>
                  <a:pt x="556773" y="113722"/>
                </a:lnTo>
                <a:lnTo>
                  <a:pt x="589723" y="161399"/>
                </a:lnTo>
                <a:lnTo>
                  <a:pt x="592262" y="179742"/>
                </a:lnTo>
                <a:close/>
              </a:path>
              <a:path w="1380490" h="1427480">
                <a:moveTo>
                  <a:pt x="273449" y="1423279"/>
                </a:moveTo>
                <a:lnTo>
                  <a:pt x="164724" y="1415954"/>
                </a:lnTo>
                <a:lnTo>
                  <a:pt x="187799" y="1335254"/>
                </a:lnTo>
                <a:lnTo>
                  <a:pt x="214149" y="1221530"/>
                </a:lnTo>
                <a:lnTo>
                  <a:pt x="210849" y="1122505"/>
                </a:lnTo>
                <a:lnTo>
                  <a:pt x="207574" y="994105"/>
                </a:lnTo>
                <a:lnTo>
                  <a:pt x="177899" y="851030"/>
                </a:lnTo>
                <a:lnTo>
                  <a:pt x="135074" y="803355"/>
                </a:lnTo>
                <a:lnTo>
                  <a:pt x="108724" y="660291"/>
                </a:lnTo>
                <a:lnTo>
                  <a:pt x="115299" y="539241"/>
                </a:lnTo>
                <a:lnTo>
                  <a:pt x="125199" y="476871"/>
                </a:lnTo>
                <a:lnTo>
                  <a:pt x="112024" y="381504"/>
                </a:lnTo>
                <a:lnTo>
                  <a:pt x="141674" y="337479"/>
                </a:lnTo>
                <a:lnTo>
                  <a:pt x="105424" y="330139"/>
                </a:lnTo>
                <a:lnTo>
                  <a:pt x="36249" y="260441"/>
                </a:lnTo>
                <a:lnTo>
                  <a:pt x="0" y="190747"/>
                </a:lnTo>
                <a:lnTo>
                  <a:pt x="42824" y="143067"/>
                </a:lnTo>
                <a:lnTo>
                  <a:pt x="128499" y="139392"/>
                </a:lnTo>
                <a:lnTo>
                  <a:pt x="230624" y="179742"/>
                </a:lnTo>
                <a:lnTo>
                  <a:pt x="592262" y="179742"/>
                </a:lnTo>
                <a:lnTo>
                  <a:pt x="596323" y="209089"/>
                </a:lnTo>
                <a:lnTo>
                  <a:pt x="745661" y="209089"/>
                </a:lnTo>
                <a:lnTo>
                  <a:pt x="767623" y="227432"/>
                </a:lnTo>
                <a:lnTo>
                  <a:pt x="754448" y="271456"/>
                </a:lnTo>
                <a:lnTo>
                  <a:pt x="645723" y="374164"/>
                </a:lnTo>
                <a:lnTo>
                  <a:pt x="569973" y="385169"/>
                </a:lnTo>
                <a:lnTo>
                  <a:pt x="566673" y="447526"/>
                </a:lnTo>
                <a:lnTo>
                  <a:pt x="990330" y="447526"/>
                </a:lnTo>
                <a:lnTo>
                  <a:pt x="1090497" y="506218"/>
                </a:lnTo>
                <a:lnTo>
                  <a:pt x="1231408" y="506218"/>
                </a:lnTo>
                <a:lnTo>
                  <a:pt x="1255222" y="557583"/>
                </a:lnTo>
                <a:lnTo>
                  <a:pt x="1327711" y="557583"/>
                </a:lnTo>
                <a:lnTo>
                  <a:pt x="1380422" y="586918"/>
                </a:lnTo>
                <a:lnTo>
                  <a:pt x="1363947" y="645613"/>
                </a:lnTo>
                <a:lnTo>
                  <a:pt x="1304647" y="660291"/>
                </a:lnTo>
                <a:lnTo>
                  <a:pt x="1288172" y="722648"/>
                </a:lnTo>
                <a:lnTo>
                  <a:pt x="1352067" y="895055"/>
                </a:lnTo>
                <a:lnTo>
                  <a:pt x="635848" y="895055"/>
                </a:lnTo>
                <a:lnTo>
                  <a:pt x="637491" y="902380"/>
                </a:lnTo>
                <a:lnTo>
                  <a:pt x="583123" y="902380"/>
                </a:lnTo>
                <a:lnTo>
                  <a:pt x="582861" y="917080"/>
                </a:lnTo>
                <a:lnTo>
                  <a:pt x="299799" y="917080"/>
                </a:lnTo>
                <a:lnTo>
                  <a:pt x="293224" y="964755"/>
                </a:lnTo>
                <a:lnTo>
                  <a:pt x="306399" y="1063805"/>
                </a:lnTo>
                <a:lnTo>
                  <a:pt x="296524" y="1151830"/>
                </a:lnTo>
                <a:lnTo>
                  <a:pt x="307065" y="1195855"/>
                </a:lnTo>
                <a:lnTo>
                  <a:pt x="270149" y="1195855"/>
                </a:lnTo>
                <a:lnTo>
                  <a:pt x="270149" y="1324254"/>
                </a:lnTo>
                <a:lnTo>
                  <a:pt x="273449" y="1423279"/>
                </a:lnTo>
                <a:close/>
              </a:path>
              <a:path w="1380490" h="1427480">
                <a:moveTo>
                  <a:pt x="745661" y="209089"/>
                </a:moveTo>
                <a:lnTo>
                  <a:pt x="596323" y="209089"/>
                </a:lnTo>
                <a:lnTo>
                  <a:pt x="645723" y="172414"/>
                </a:lnTo>
                <a:lnTo>
                  <a:pt x="714923" y="183417"/>
                </a:lnTo>
                <a:lnTo>
                  <a:pt x="745661" y="209089"/>
                </a:lnTo>
                <a:close/>
              </a:path>
              <a:path w="1380490" h="1427480">
                <a:moveTo>
                  <a:pt x="990330" y="447526"/>
                </a:moveTo>
                <a:lnTo>
                  <a:pt x="566673" y="447526"/>
                </a:lnTo>
                <a:lnTo>
                  <a:pt x="662198" y="410851"/>
                </a:lnTo>
                <a:lnTo>
                  <a:pt x="744573" y="410851"/>
                </a:lnTo>
                <a:lnTo>
                  <a:pt x="840098" y="355821"/>
                </a:lnTo>
                <a:lnTo>
                  <a:pt x="919173" y="385169"/>
                </a:lnTo>
                <a:lnTo>
                  <a:pt x="965298" y="432859"/>
                </a:lnTo>
                <a:lnTo>
                  <a:pt x="990330" y="447526"/>
                </a:lnTo>
                <a:close/>
              </a:path>
              <a:path w="1380490" h="1427480">
                <a:moveTo>
                  <a:pt x="1231408" y="506218"/>
                </a:moveTo>
                <a:lnTo>
                  <a:pt x="1090497" y="506218"/>
                </a:lnTo>
                <a:lnTo>
                  <a:pt x="1202497" y="443861"/>
                </a:lnTo>
                <a:lnTo>
                  <a:pt x="1231408" y="506218"/>
                </a:lnTo>
                <a:close/>
              </a:path>
              <a:path w="1380490" h="1427480">
                <a:moveTo>
                  <a:pt x="1327711" y="557583"/>
                </a:moveTo>
                <a:lnTo>
                  <a:pt x="1255222" y="557583"/>
                </a:lnTo>
                <a:lnTo>
                  <a:pt x="1314522" y="550243"/>
                </a:lnTo>
                <a:lnTo>
                  <a:pt x="1327711" y="557583"/>
                </a:lnTo>
                <a:close/>
              </a:path>
              <a:path w="1380490" h="1427480">
                <a:moveTo>
                  <a:pt x="846698" y="1404954"/>
                </a:moveTo>
                <a:lnTo>
                  <a:pt x="767623" y="1397629"/>
                </a:lnTo>
                <a:lnTo>
                  <a:pt x="764348" y="1342579"/>
                </a:lnTo>
                <a:lnTo>
                  <a:pt x="751148" y="1294904"/>
                </a:lnTo>
                <a:lnTo>
                  <a:pt x="761048" y="1159180"/>
                </a:lnTo>
                <a:lnTo>
                  <a:pt x="744573" y="1140830"/>
                </a:lnTo>
                <a:lnTo>
                  <a:pt x="741273" y="1093155"/>
                </a:lnTo>
                <a:lnTo>
                  <a:pt x="705048" y="898730"/>
                </a:lnTo>
                <a:lnTo>
                  <a:pt x="635848" y="895055"/>
                </a:lnTo>
                <a:lnTo>
                  <a:pt x="1352067" y="895055"/>
                </a:lnTo>
                <a:lnTo>
                  <a:pt x="1365659" y="931730"/>
                </a:lnTo>
                <a:lnTo>
                  <a:pt x="1074022" y="931730"/>
                </a:lnTo>
                <a:lnTo>
                  <a:pt x="1067939" y="953755"/>
                </a:lnTo>
                <a:lnTo>
                  <a:pt x="1024597" y="953755"/>
                </a:lnTo>
                <a:lnTo>
                  <a:pt x="1024519" y="957430"/>
                </a:lnTo>
                <a:lnTo>
                  <a:pt x="800573" y="957430"/>
                </a:lnTo>
                <a:lnTo>
                  <a:pt x="830223" y="1096805"/>
                </a:lnTo>
                <a:lnTo>
                  <a:pt x="800573" y="1188530"/>
                </a:lnTo>
                <a:lnTo>
                  <a:pt x="830223" y="1316904"/>
                </a:lnTo>
                <a:lnTo>
                  <a:pt x="846698" y="1404954"/>
                </a:lnTo>
                <a:close/>
              </a:path>
              <a:path w="1380490" h="1427480">
                <a:moveTo>
                  <a:pt x="606198" y="1173855"/>
                </a:moveTo>
                <a:lnTo>
                  <a:pt x="602898" y="1063805"/>
                </a:lnTo>
                <a:lnTo>
                  <a:pt x="583123" y="902380"/>
                </a:lnTo>
                <a:lnTo>
                  <a:pt x="637491" y="902380"/>
                </a:lnTo>
                <a:lnTo>
                  <a:pt x="645723" y="939080"/>
                </a:lnTo>
                <a:lnTo>
                  <a:pt x="632548" y="1005105"/>
                </a:lnTo>
                <a:lnTo>
                  <a:pt x="652323" y="1162855"/>
                </a:lnTo>
                <a:lnTo>
                  <a:pt x="606198" y="1173855"/>
                </a:lnTo>
                <a:close/>
              </a:path>
              <a:path w="1380490" h="1427480">
                <a:moveTo>
                  <a:pt x="359099" y="1155505"/>
                </a:moveTo>
                <a:lnTo>
                  <a:pt x="329474" y="1148155"/>
                </a:lnTo>
                <a:lnTo>
                  <a:pt x="332749" y="1074805"/>
                </a:lnTo>
                <a:lnTo>
                  <a:pt x="326174" y="983105"/>
                </a:lnTo>
                <a:lnTo>
                  <a:pt x="299799" y="917080"/>
                </a:lnTo>
                <a:lnTo>
                  <a:pt x="582861" y="917080"/>
                </a:lnTo>
                <a:lnTo>
                  <a:pt x="582140" y="957430"/>
                </a:lnTo>
                <a:lnTo>
                  <a:pt x="467824" y="957430"/>
                </a:lnTo>
                <a:lnTo>
                  <a:pt x="418170" y="1041805"/>
                </a:lnTo>
                <a:lnTo>
                  <a:pt x="375574" y="1041805"/>
                </a:lnTo>
                <a:lnTo>
                  <a:pt x="398649" y="1140830"/>
                </a:lnTo>
                <a:lnTo>
                  <a:pt x="359099" y="1155505"/>
                </a:lnTo>
                <a:close/>
              </a:path>
              <a:path w="1380490" h="1427480">
                <a:moveTo>
                  <a:pt x="1284872" y="1034455"/>
                </a:moveTo>
                <a:lnTo>
                  <a:pt x="1222272" y="994105"/>
                </a:lnTo>
                <a:lnTo>
                  <a:pt x="1074022" y="931730"/>
                </a:lnTo>
                <a:lnTo>
                  <a:pt x="1365659" y="931730"/>
                </a:lnTo>
                <a:lnTo>
                  <a:pt x="1373822" y="953755"/>
                </a:lnTo>
                <a:lnTo>
                  <a:pt x="1360647" y="994105"/>
                </a:lnTo>
                <a:lnTo>
                  <a:pt x="1284872" y="1034455"/>
                </a:lnTo>
                <a:close/>
              </a:path>
              <a:path w="1380490" h="1427480">
                <a:moveTo>
                  <a:pt x="1060847" y="979430"/>
                </a:moveTo>
                <a:lnTo>
                  <a:pt x="1024597" y="953755"/>
                </a:lnTo>
                <a:lnTo>
                  <a:pt x="1067939" y="953755"/>
                </a:lnTo>
                <a:lnTo>
                  <a:pt x="1060847" y="979430"/>
                </a:lnTo>
                <a:close/>
              </a:path>
              <a:path w="1380490" h="1427480">
                <a:moveTo>
                  <a:pt x="543598" y="1426954"/>
                </a:moveTo>
                <a:lnTo>
                  <a:pt x="520548" y="1247205"/>
                </a:lnTo>
                <a:lnTo>
                  <a:pt x="484299" y="1111480"/>
                </a:lnTo>
                <a:lnTo>
                  <a:pt x="467824" y="957430"/>
                </a:lnTo>
                <a:lnTo>
                  <a:pt x="582140" y="957430"/>
                </a:lnTo>
                <a:lnTo>
                  <a:pt x="579848" y="1085805"/>
                </a:lnTo>
                <a:lnTo>
                  <a:pt x="593023" y="1166505"/>
                </a:lnTo>
                <a:lnTo>
                  <a:pt x="583123" y="1232555"/>
                </a:lnTo>
                <a:lnTo>
                  <a:pt x="602898" y="1316904"/>
                </a:lnTo>
                <a:lnTo>
                  <a:pt x="635848" y="1419629"/>
                </a:lnTo>
                <a:lnTo>
                  <a:pt x="543598" y="1426954"/>
                </a:lnTo>
                <a:close/>
              </a:path>
              <a:path w="1380490" h="1427480">
                <a:moveTo>
                  <a:pt x="905998" y="1056455"/>
                </a:moveTo>
                <a:lnTo>
                  <a:pt x="856573" y="1041805"/>
                </a:lnTo>
                <a:lnTo>
                  <a:pt x="800573" y="957430"/>
                </a:lnTo>
                <a:lnTo>
                  <a:pt x="1024519" y="957430"/>
                </a:lnTo>
                <a:lnTo>
                  <a:pt x="1023584" y="1001430"/>
                </a:lnTo>
                <a:lnTo>
                  <a:pt x="942248" y="1001430"/>
                </a:lnTo>
                <a:lnTo>
                  <a:pt x="905998" y="1056455"/>
                </a:lnTo>
                <a:close/>
              </a:path>
              <a:path w="1380490" h="1427480">
                <a:moveTo>
                  <a:pt x="1057547" y="1397629"/>
                </a:moveTo>
                <a:lnTo>
                  <a:pt x="1008122" y="1390279"/>
                </a:lnTo>
                <a:lnTo>
                  <a:pt x="985073" y="1338929"/>
                </a:lnTo>
                <a:lnTo>
                  <a:pt x="971898" y="1210530"/>
                </a:lnTo>
                <a:lnTo>
                  <a:pt x="945548" y="1126155"/>
                </a:lnTo>
                <a:lnTo>
                  <a:pt x="942248" y="1001430"/>
                </a:lnTo>
                <a:lnTo>
                  <a:pt x="1023584" y="1001430"/>
                </a:lnTo>
                <a:lnTo>
                  <a:pt x="1021322" y="1107805"/>
                </a:lnTo>
                <a:lnTo>
                  <a:pt x="1018022" y="1210530"/>
                </a:lnTo>
                <a:lnTo>
                  <a:pt x="1070722" y="1349929"/>
                </a:lnTo>
                <a:lnTo>
                  <a:pt x="1057547" y="1397629"/>
                </a:lnTo>
                <a:close/>
              </a:path>
              <a:path w="1380490" h="1427480">
                <a:moveTo>
                  <a:pt x="405224" y="1063805"/>
                </a:moveTo>
                <a:lnTo>
                  <a:pt x="375574" y="1041805"/>
                </a:lnTo>
                <a:lnTo>
                  <a:pt x="418170" y="1041805"/>
                </a:lnTo>
                <a:lnTo>
                  <a:pt x="405224" y="1063805"/>
                </a:lnTo>
                <a:close/>
              </a:path>
              <a:path w="1380490" h="1427480">
                <a:moveTo>
                  <a:pt x="309699" y="1206855"/>
                </a:moveTo>
                <a:lnTo>
                  <a:pt x="270149" y="1195855"/>
                </a:lnTo>
                <a:lnTo>
                  <a:pt x="307065" y="1195855"/>
                </a:lnTo>
                <a:lnTo>
                  <a:pt x="309699" y="1206855"/>
                </a:lnTo>
                <a:close/>
              </a:path>
            </a:pathLst>
          </a:custGeom>
          <a:solidFill>
            <a:srgbClr val="7E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98904" y="3371433"/>
            <a:ext cx="9525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indent="-22288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Predictions:  </a:t>
            </a:r>
            <a:r>
              <a:rPr sz="1400" dirty="0">
                <a:latin typeface="Arial"/>
                <a:cs typeface="Arial"/>
              </a:rPr>
              <a:t>H x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07896" y="977436"/>
            <a:ext cx="43910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Design network as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bunch of </a:t>
            </a:r>
            <a:r>
              <a:rPr sz="1400" dirty="0">
                <a:latin typeface="Arial"/>
                <a:cs typeface="Arial"/>
              </a:rPr>
              <a:t>convolutional </a:t>
            </a:r>
            <a:r>
              <a:rPr sz="1400" spc="-5" dirty="0">
                <a:latin typeface="Arial"/>
                <a:cs typeface="Arial"/>
              </a:rPr>
              <a:t>layers,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downsampling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upsampling </a:t>
            </a:r>
            <a:r>
              <a:rPr sz="1400" spc="-5" dirty="0">
                <a:latin typeface="Arial"/>
                <a:cs typeface="Arial"/>
              </a:rPr>
              <a:t>inside 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network!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60843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08618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08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60843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608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08618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65643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13417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656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65643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656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13417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57092" y="2408340"/>
            <a:ext cx="490855" cy="367030"/>
          </a:xfrm>
          <a:custGeom>
            <a:avLst/>
            <a:gdLst/>
            <a:ahLst/>
            <a:cxnLst/>
            <a:rect l="l" t="t" r="r" b="b"/>
            <a:pathLst>
              <a:path w="490854" h="367030">
                <a:moveTo>
                  <a:pt x="0" y="0"/>
                </a:moveTo>
                <a:lnTo>
                  <a:pt x="490749" y="0"/>
                </a:lnTo>
                <a:lnTo>
                  <a:pt x="490749" y="366854"/>
                </a:lnTo>
                <a:lnTo>
                  <a:pt x="0" y="3668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47841" y="2248695"/>
            <a:ext cx="160020" cy="527050"/>
          </a:xfrm>
          <a:custGeom>
            <a:avLst/>
            <a:gdLst/>
            <a:ahLst/>
            <a:cxnLst/>
            <a:rect l="l" t="t" r="r" b="b"/>
            <a:pathLst>
              <a:path w="160020" h="527050">
                <a:moveTo>
                  <a:pt x="0" y="526498"/>
                </a:moveTo>
                <a:lnTo>
                  <a:pt x="0" y="159644"/>
                </a:lnTo>
                <a:lnTo>
                  <a:pt x="159649" y="0"/>
                </a:lnTo>
                <a:lnTo>
                  <a:pt x="159649" y="366849"/>
                </a:lnTo>
                <a:lnTo>
                  <a:pt x="0" y="5264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7092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490749" y="159644"/>
                </a:moveTo>
                <a:lnTo>
                  <a:pt x="0" y="159644"/>
                </a:lnTo>
                <a:lnTo>
                  <a:pt x="159624" y="0"/>
                </a:lnTo>
                <a:lnTo>
                  <a:pt x="650398" y="0"/>
                </a:lnTo>
                <a:lnTo>
                  <a:pt x="490749" y="15964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57092" y="2248695"/>
            <a:ext cx="650875" cy="527050"/>
          </a:xfrm>
          <a:custGeom>
            <a:avLst/>
            <a:gdLst/>
            <a:ahLst/>
            <a:cxnLst/>
            <a:rect l="l" t="t" r="r" b="b"/>
            <a:pathLst>
              <a:path w="650875" h="527050">
                <a:moveTo>
                  <a:pt x="0" y="159644"/>
                </a:moveTo>
                <a:lnTo>
                  <a:pt x="159624" y="0"/>
                </a:lnTo>
                <a:lnTo>
                  <a:pt x="650398" y="0"/>
                </a:lnTo>
                <a:lnTo>
                  <a:pt x="650398" y="366849"/>
                </a:lnTo>
                <a:lnTo>
                  <a:pt x="490749" y="526498"/>
                </a:lnTo>
                <a:lnTo>
                  <a:pt x="0" y="526498"/>
                </a:lnTo>
                <a:lnTo>
                  <a:pt x="0" y="15964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57092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0" y="159644"/>
                </a:moveTo>
                <a:lnTo>
                  <a:pt x="490749" y="159644"/>
                </a:lnTo>
                <a:lnTo>
                  <a:pt x="6503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47841" y="2408340"/>
            <a:ext cx="0" cy="367030"/>
          </a:xfrm>
          <a:custGeom>
            <a:avLst/>
            <a:gdLst/>
            <a:ahLst/>
            <a:cxnLst/>
            <a:rect l="l" t="t" r="r" b="b"/>
            <a:pathLst>
              <a:path h="367030">
                <a:moveTo>
                  <a:pt x="0" y="0"/>
                </a:moveTo>
                <a:lnTo>
                  <a:pt x="0" y="36685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94391" y="2408340"/>
            <a:ext cx="490855" cy="367030"/>
          </a:xfrm>
          <a:custGeom>
            <a:avLst/>
            <a:gdLst/>
            <a:ahLst/>
            <a:cxnLst/>
            <a:rect l="l" t="t" r="r" b="b"/>
            <a:pathLst>
              <a:path w="490854" h="367030">
                <a:moveTo>
                  <a:pt x="0" y="0"/>
                </a:moveTo>
                <a:lnTo>
                  <a:pt x="490774" y="0"/>
                </a:lnTo>
                <a:lnTo>
                  <a:pt x="490774" y="366854"/>
                </a:lnTo>
                <a:lnTo>
                  <a:pt x="0" y="3668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85165" y="2248695"/>
            <a:ext cx="160020" cy="527050"/>
          </a:xfrm>
          <a:custGeom>
            <a:avLst/>
            <a:gdLst/>
            <a:ahLst/>
            <a:cxnLst/>
            <a:rect l="l" t="t" r="r" b="b"/>
            <a:pathLst>
              <a:path w="160020" h="527050">
                <a:moveTo>
                  <a:pt x="0" y="526498"/>
                </a:moveTo>
                <a:lnTo>
                  <a:pt x="0" y="159644"/>
                </a:lnTo>
                <a:lnTo>
                  <a:pt x="159624" y="0"/>
                </a:lnTo>
                <a:lnTo>
                  <a:pt x="159624" y="366849"/>
                </a:lnTo>
                <a:lnTo>
                  <a:pt x="0" y="5264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94391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490774" y="159644"/>
                </a:moveTo>
                <a:lnTo>
                  <a:pt x="0" y="159644"/>
                </a:lnTo>
                <a:lnTo>
                  <a:pt x="159649" y="0"/>
                </a:lnTo>
                <a:lnTo>
                  <a:pt x="650398" y="0"/>
                </a:lnTo>
                <a:lnTo>
                  <a:pt x="490774" y="15964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94391" y="2248695"/>
            <a:ext cx="650875" cy="527050"/>
          </a:xfrm>
          <a:custGeom>
            <a:avLst/>
            <a:gdLst/>
            <a:ahLst/>
            <a:cxnLst/>
            <a:rect l="l" t="t" r="r" b="b"/>
            <a:pathLst>
              <a:path w="650875" h="527050">
                <a:moveTo>
                  <a:pt x="0" y="159644"/>
                </a:moveTo>
                <a:lnTo>
                  <a:pt x="159649" y="0"/>
                </a:lnTo>
                <a:lnTo>
                  <a:pt x="650398" y="0"/>
                </a:lnTo>
                <a:lnTo>
                  <a:pt x="650398" y="366849"/>
                </a:lnTo>
                <a:lnTo>
                  <a:pt x="490774" y="526498"/>
                </a:lnTo>
                <a:lnTo>
                  <a:pt x="0" y="526498"/>
                </a:lnTo>
                <a:lnTo>
                  <a:pt x="0" y="15964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94391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0" y="159644"/>
                </a:moveTo>
                <a:lnTo>
                  <a:pt x="490774" y="159644"/>
                </a:lnTo>
                <a:lnTo>
                  <a:pt x="6503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85165" y="2408340"/>
            <a:ext cx="0" cy="367030"/>
          </a:xfrm>
          <a:custGeom>
            <a:avLst/>
            <a:gdLst/>
            <a:ahLst/>
            <a:cxnLst/>
            <a:rect l="l" t="t" r="r" b="b"/>
            <a:pathLst>
              <a:path h="367030">
                <a:moveTo>
                  <a:pt x="0" y="0"/>
                </a:moveTo>
                <a:lnTo>
                  <a:pt x="0" y="36685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13440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61215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13440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13440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13440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61214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18239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66014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182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18239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182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66014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23039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70813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230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23039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230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70813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76425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17763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350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35088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350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17763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28825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70162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874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87488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874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7016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948375" y="3300653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1209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High-res: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H/2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W/2</a:t>
            </a:r>
            <a:endParaRPr sz="14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4124" y="4302952"/>
            <a:ext cx="4619625" cy="2819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Long, </a:t>
            </a:r>
            <a:r>
              <a:rPr sz="800" spc="-10" dirty="0">
                <a:latin typeface="Arial"/>
                <a:cs typeface="Arial"/>
              </a:rPr>
              <a:t>Shelhamer, </a:t>
            </a:r>
            <a:r>
              <a:rPr sz="800" spc="-5" dirty="0">
                <a:latin typeface="Arial"/>
                <a:cs typeface="Arial"/>
              </a:rPr>
              <a:t>and Darrell, </a:t>
            </a:r>
            <a:r>
              <a:rPr sz="800" dirty="0">
                <a:latin typeface="Arial"/>
                <a:cs typeface="Arial"/>
              </a:rPr>
              <a:t>“Fully </a:t>
            </a:r>
            <a:r>
              <a:rPr sz="800" spc="-5" dirty="0">
                <a:latin typeface="Arial"/>
                <a:cs typeface="Arial"/>
              </a:rPr>
              <a:t>Convolutional Networks for Semantic Segmentation”, CVPR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spc="-5" dirty="0">
                <a:latin typeface="Arial"/>
                <a:cs typeface="Arial"/>
              </a:rPr>
              <a:t>Noh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Deconvolution Network for Semantic Segmentation”, ICCV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487763" y="3300653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1209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High-res: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H/2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W/2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028794" y="1548942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2161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Med-res: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H/4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W/4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05190" y="1548942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2161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Med-res: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H/4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W/4</a:t>
            </a:r>
            <a:endParaRPr sz="14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677892" y="2815479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3177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Low-res: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3950" dirty="0">
                <a:latin typeface="Arial"/>
                <a:cs typeface="Arial"/>
              </a:rPr>
              <a:t>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H/4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743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88769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6095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6095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06095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8769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983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1169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8494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8494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58494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1169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771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Semantic Segmentation </a:t>
            </a:r>
            <a:r>
              <a:rPr sz="2800" spc="-5" dirty="0">
                <a:solidFill>
                  <a:srgbClr val="000000"/>
                </a:solidFill>
              </a:rPr>
              <a:t>Idea: Fully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Convolutional</a:t>
            </a:r>
            <a:endParaRPr sz="2800"/>
          </a:p>
        </p:txBody>
      </p:sp>
      <p:sp>
        <p:nvSpPr>
          <p:cNvPr id="15" name="object 15"/>
          <p:cNvSpPr/>
          <p:nvPr/>
        </p:nvSpPr>
        <p:spPr>
          <a:xfrm>
            <a:off x="190774" y="1973720"/>
            <a:ext cx="1794821" cy="119607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0453" y="3270630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3 x H x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56044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03818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19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6044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69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6044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69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6044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69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03818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55236" y="1743784"/>
            <a:ext cx="1936114" cy="1427480"/>
          </a:xfrm>
          <a:custGeom>
            <a:avLst/>
            <a:gdLst/>
            <a:ahLst/>
            <a:cxnLst/>
            <a:rect l="l" t="t" r="r" b="b"/>
            <a:pathLst>
              <a:path w="1936115" h="1427480">
                <a:moveTo>
                  <a:pt x="0" y="0"/>
                </a:moveTo>
                <a:lnTo>
                  <a:pt x="1935846" y="0"/>
                </a:lnTo>
                <a:lnTo>
                  <a:pt x="1935846" y="1427009"/>
                </a:lnTo>
                <a:lnTo>
                  <a:pt x="0" y="1427009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57136" y="2283015"/>
            <a:ext cx="1931035" cy="891540"/>
          </a:xfrm>
          <a:custGeom>
            <a:avLst/>
            <a:gdLst/>
            <a:ahLst/>
            <a:cxnLst/>
            <a:rect l="l" t="t" r="r" b="b"/>
            <a:pathLst>
              <a:path w="1931034" h="891539">
                <a:moveTo>
                  <a:pt x="0" y="891378"/>
                </a:moveTo>
                <a:lnTo>
                  <a:pt x="0" y="0"/>
                </a:lnTo>
                <a:lnTo>
                  <a:pt x="56024" y="7339"/>
                </a:lnTo>
                <a:lnTo>
                  <a:pt x="36249" y="29347"/>
                </a:lnTo>
                <a:lnTo>
                  <a:pt x="181199" y="69697"/>
                </a:lnTo>
                <a:lnTo>
                  <a:pt x="395184" y="69697"/>
                </a:lnTo>
                <a:lnTo>
                  <a:pt x="1512196" y="194422"/>
                </a:lnTo>
                <a:lnTo>
                  <a:pt x="1927296" y="227429"/>
                </a:lnTo>
                <a:lnTo>
                  <a:pt x="1930596" y="887728"/>
                </a:lnTo>
                <a:lnTo>
                  <a:pt x="0" y="891378"/>
                </a:lnTo>
                <a:close/>
              </a:path>
              <a:path w="1931034" h="891539">
                <a:moveTo>
                  <a:pt x="395184" y="69697"/>
                </a:moveTo>
                <a:lnTo>
                  <a:pt x="181199" y="69697"/>
                </a:lnTo>
                <a:lnTo>
                  <a:pt x="154849" y="7339"/>
                </a:lnTo>
                <a:lnTo>
                  <a:pt x="329449" y="62357"/>
                </a:lnTo>
                <a:lnTo>
                  <a:pt x="395184" y="69697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60435" y="1740109"/>
            <a:ext cx="1927860" cy="785495"/>
          </a:xfrm>
          <a:custGeom>
            <a:avLst/>
            <a:gdLst/>
            <a:ahLst/>
            <a:cxnLst/>
            <a:rect l="l" t="t" r="r" b="b"/>
            <a:pathLst>
              <a:path w="1927859" h="785494">
                <a:moveTo>
                  <a:pt x="1927296" y="785010"/>
                </a:moveTo>
                <a:lnTo>
                  <a:pt x="0" y="740993"/>
                </a:lnTo>
                <a:lnTo>
                  <a:pt x="0" y="73362"/>
                </a:lnTo>
                <a:lnTo>
                  <a:pt x="39549" y="36687"/>
                </a:lnTo>
                <a:lnTo>
                  <a:pt x="32949" y="0"/>
                </a:lnTo>
                <a:lnTo>
                  <a:pt x="1162972" y="0"/>
                </a:lnTo>
                <a:lnTo>
                  <a:pt x="1146497" y="36687"/>
                </a:lnTo>
                <a:lnTo>
                  <a:pt x="1162972" y="99044"/>
                </a:lnTo>
                <a:lnTo>
                  <a:pt x="1202497" y="183419"/>
                </a:lnTo>
                <a:lnTo>
                  <a:pt x="1136622" y="190747"/>
                </a:lnTo>
                <a:lnTo>
                  <a:pt x="1100372" y="249442"/>
                </a:lnTo>
                <a:lnTo>
                  <a:pt x="1080597" y="330141"/>
                </a:lnTo>
                <a:lnTo>
                  <a:pt x="952123" y="348484"/>
                </a:lnTo>
                <a:lnTo>
                  <a:pt x="981773" y="425519"/>
                </a:lnTo>
                <a:lnTo>
                  <a:pt x="1304622" y="542906"/>
                </a:lnTo>
                <a:lnTo>
                  <a:pt x="1398924" y="542906"/>
                </a:lnTo>
                <a:lnTo>
                  <a:pt x="1396897" y="550246"/>
                </a:lnTo>
                <a:lnTo>
                  <a:pt x="1927296" y="550246"/>
                </a:lnTo>
                <a:lnTo>
                  <a:pt x="1927296" y="785010"/>
                </a:lnTo>
                <a:close/>
              </a:path>
              <a:path w="1927859" h="785494">
                <a:moveTo>
                  <a:pt x="1417167" y="476874"/>
                </a:moveTo>
                <a:lnTo>
                  <a:pt x="1360647" y="476874"/>
                </a:lnTo>
                <a:lnTo>
                  <a:pt x="1393597" y="377831"/>
                </a:lnTo>
                <a:lnTo>
                  <a:pt x="1423247" y="454866"/>
                </a:lnTo>
                <a:lnTo>
                  <a:pt x="1417167" y="476874"/>
                </a:lnTo>
                <a:close/>
              </a:path>
              <a:path w="1927859" h="785494">
                <a:moveTo>
                  <a:pt x="1927296" y="550246"/>
                </a:moveTo>
                <a:lnTo>
                  <a:pt x="1396897" y="550246"/>
                </a:lnTo>
                <a:lnTo>
                  <a:pt x="1548421" y="377831"/>
                </a:lnTo>
                <a:lnTo>
                  <a:pt x="1660446" y="440199"/>
                </a:lnTo>
                <a:lnTo>
                  <a:pt x="1695048" y="440199"/>
                </a:lnTo>
                <a:lnTo>
                  <a:pt x="1709871" y="491551"/>
                </a:lnTo>
                <a:lnTo>
                  <a:pt x="1785643" y="491551"/>
                </a:lnTo>
                <a:lnTo>
                  <a:pt x="1805396" y="506221"/>
                </a:lnTo>
                <a:lnTo>
                  <a:pt x="1927296" y="506221"/>
                </a:lnTo>
                <a:lnTo>
                  <a:pt x="1927296" y="550246"/>
                </a:lnTo>
                <a:close/>
              </a:path>
              <a:path w="1927859" h="785494">
                <a:moveTo>
                  <a:pt x="1398924" y="542906"/>
                </a:moveTo>
                <a:lnTo>
                  <a:pt x="1304622" y="542906"/>
                </a:lnTo>
                <a:lnTo>
                  <a:pt x="1301347" y="484214"/>
                </a:lnTo>
                <a:lnTo>
                  <a:pt x="1330997" y="385169"/>
                </a:lnTo>
                <a:lnTo>
                  <a:pt x="1360647" y="476874"/>
                </a:lnTo>
                <a:lnTo>
                  <a:pt x="1417167" y="476874"/>
                </a:lnTo>
                <a:lnTo>
                  <a:pt x="1398924" y="542906"/>
                </a:lnTo>
                <a:close/>
              </a:path>
              <a:path w="1927859" h="785494">
                <a:moveTo>
                  <a:pt x="1695048" y="440199"/>
                </a:moveTo>
                <a:lnTo>
                  <a:pt x="1660446" y="440199"/>
                </a:lnTo>
                <a:lnTo>
                  <a:pt x="1680221" y="388834"/>
                </a:lnTo>
                <a:lnTo>
                  <a:pt x="1695048" y="440199"/>
                </a:lnTo>
                <a:close/>
              </a:path>
              <a:path w="1927859" h="785494">
                <a:moveTo>
                  <a:pt x="1927296" y="506221"/>
                </a:moveTo>
                <a:lnTo>
                  <a:pt x="1805396" y="506221"/>
                </a:lnTo>
                <a:lnTo>
                  <a:pt x="1854821" y="447526"/>
                </a:lnTo>
                <a:lnTo>
                  <a:pt x="1927296" y="447526"/>
                </a:lnTo>
                <a:lnTo>
                  <a:pt x="1927296" y="506221"/>
                </a:lnTo>
                <a:close/>
              </a:path>
              <a:path w="1927859" h="785494">
                <a:moveTo>
                  <a:pt x="1785643" y="491551"/>
                </a:moveTo>
                <a:lnTo>
                  <a:pt x="1709871" y="491551"/>
                </a:lnTo>
                <a:lnTo>
                  <a:pt x="1755996" y="469534"/>
                </a:lnTo>
                <a:lnTo>
                  <a:pt x="1785643" y="491551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84460" y="1751114"/>
            <a:ext cx="1380490" cy="1427480"/>
          </a:xfrm>
          <a:custGeom>
            <a:avLst/>
            <a:gdLst/>
            <a:ahLst/>
            <a:cxnLst/>
            <a:rect l="l" t="t" r="r" b="b"/>
            <a:pathLst>
              <a:path w="1380490" h="1427480">
                <a:moveTo>
                  <a:pt x="592262" y="179742"/>
                </a:moveTo>
                <a:lnTo>
                  <a:pt x="230624" y="179742"/>
                </a:lnTo>
                <a:lnTo>
                  <a:pt x="260274" y="113722"/>
                </a:lnTo>
                <a:lnTo>
                  <a:pt x="319574" y="22007"/>
                </a:lnTo>
                <a:lnTo>
                  <a:pt x="424999" y="0"/>
                </a:lnTo>
                <a:lnTo>
                  <a:pt x="500774" y="7339"/>
                </a:lnTo>
                <a:lnTo>
                  <a:pt x="543598" y="66032"/>
                </a:lnTo>
                <a:lnTo>
                  <a:pt x="556773" y="113722"/>
                </a:lnTo>
                <a:lnTo>
                  <a:pt x="589723" y="161399"/>
                </a:lnTo>
                <a:lnTo>
                  <a:pt x="592262" y="179742"/>
                </a:lnTo>
                <a:close/>
              </a:path>
              <a:path w="1380490" h="1427480">
                <a:moveTo>
                  <a:pt x="273449" y="1423279"/>
                </a:moveTo>
                <a:lnTo>
                  <a:pt x="164724" y="1415954"/>
                </a:lnTo>
                <a:lnTo>
                  <a:pt x="187799" y="1335254"/>
                </a:lnTo>
                <a:lnTo>
                  <a:pt x="214149" y="1221530"/>
                </a:lnTo>
                <a:lnTo>
                  <a:pt x="210849" y="1122505"/>
                </a:lnTo>
                <a:lnTo>
                  <a:pt x="207574" y="994105"/>
                </a:lnTo>
                <a:lnTo>
                  <a:pt x="177899" y="851030"/>
                </a:lnTo>
                <a:lnTo>
                  <a:pt x="135074" y="803355"/>
                </a:lnTo>
                <a:lnTo>
                  <a:pt x="108724" y="660291"/>
                </a:lnTo>
                <a:lnTo>
                  <a:pt x="115299" y="539241"/>
                </a:lnTo>
                <a:lnTo>
                  <a:pt x="125199" y="476871"/>
                </a:lnTo>
                <a:lnTo>
                  <a:pt x="112024" y="381504"/>
                </a:lnTo>
                <a:lnTo>
                  <a:pt x="141674" y="337479"/>
                </a:lnTo>
                <a:lnTo>
                  <a:pt x="105424" y="330139"/>
                </a:lnTo>
                <a:lnTo>
                  <a:pt x="36249" y="260441"/>
                </a:lnTo>
                <a:lnTo>
                  <a:pt x="0" y="190747"/>
                </a:lnTo>
                <a:lnTo>
                  <a:pt x="42824" y="143067"/>
                </a:lnTo>
                <a:lnTo>
                  <a:pt x="128499" y="139392"/>
                </a:lnTo>
                <a:lnTo>
                  <a:pt x="230624" y="179742"/>
                </a:lnTo>
                <a:lnTo>
                  <a:pt x="592262" y="179742"/>
                </a:lnTo>
                <a:lnTo>
                  <a:pt x="596323" y="209089"/>
                </a:lnTo>
                <a:lnTo>
                  <a:pt x="745661" y="209089"/>
                </a:lnTo>
                <a:lnTo>
                  <a:pt x="767623" y="227432"/>
                </a:lnTo>
                <a:lnTo>
                  <a:pt x="754448" y="271456"/>
                </a:lnTo>
                <a:lnTo>
                  <a:pt x="645723" y="374164"/>
                </a:lnTo>
                <a:lnTo>
                  <a:pt x="569973" y="385169"/>
                </a:lnTo>
                <a:lnTo>
                  <a:pt x="566673" y="447526"/>
                </a:lnTo>
                <a:lnTo>
                  <a:pt x="990330" y="447526"/>
                </a:lnTo>
                <a:lnTo>
                  <a:pt x="1090497" y="506218"/>
                </a:lnTo>
                <a:lnTo>
                  <a:pt x="1231408" y="506218"/>
                </a:lnTo>
                <a:lnTo>
                  <a:pt x="1255222" y="557583"/>
                </a:lnTo>
                <a:lnTo>
                  <a:pt x="1327711" y="557583"/>
                </a:lnTo>
                <a:lnTo>
                  <a:pt x="1380422" y="586918"/>
                </a:lnTo>
                <a:lnTo>
                  <a:pt x="1363947" y="645613"/>
                </a:lnTo>
                <a:lnTo>
                  <a:pt x="1304647" y="660291"/>
                </a:lnTo>
                <a:lnTo>
                  <a:pt x="1288172" y="722648"/>
                </a:lnTo>
                <a:lnTo>
                  <a:pt x="1352067" y="895055"/>
                </a:lnTo>
                <a:lnTo>
                  <a:pt x="635848" y="895055"/>
                </a:lnTo>
                <a:lnTo>
                  <a:pt x="637491" y="902380"/>
                </a:lnTo>
                <a:lnTo>
                  <a:pt x="583123" y="902380"/>
                </a:lnTo>
                <a:lnTo>
                  <a:pt x="582861" y="917080"/>
                </a:lnTo>
                <a:lnTo>
                  <a:pt x="299799" y="917080"/>
                </a:lnTo>
                <a:lnTo>
                  <a:pt x="293224" y="964755"/>
                </a:lnTo>
                <a:lnTo>
                  <a:pt x="306399" y="1063805"/>
                </a:lnTo>
                <a:lnTo>
                  <a:pt x="296524" y="1151830"/>
                </a:lnTo>
                <a:lnTo>
                  <a:pt x="307065" y="1195855"/>
                </a:lnTo>
                <a:lnTo>
                  <a:pt x="270149" y="1195855"/>
                </a:lnTo>
                <a:lnTo>
                  <a:pt x="270149" y="1324254"/>
                </a:lnTo>
                <a:lnTo>
                  <a:pt x="273449" y="1423279"/>
                </a:lnTo>
                <a:close/>
              </a:path>
              <a:path w="1380490" h="1427480">
                <a:moveTo>
                  <a:pt x="745661" y="209089"/>
                </a:moveTo>
                <a:lnTo>
                  <a:pt x="596323" y="209089"/>
                </a:lnTo>
                <a:lnTo>
                  <a:pt x="645723" y="172414"/>
                </a:lnTo>
                <a:lnTo>
                  <a:pt x="714923" y="183417"/>
                </a:lnTo>
                <a:lnTo>
                  <a:pt x="745661" y="209089"/>
                </a:lnTo>
                <a:close/>
              </a:path>
              <a:path w="1380490" h="1427480">
                <a:moveTo>
                  <a:pt x="990330" y="447526"/>
                </a:moveTo>
                <a:lnTo>
                  <a:pt x="566673" y="447526"/>
                </a:lnTo>
                <a:lnTo>
                  <a:pt x="662198" y="410851"/>
                </a:lnTo>
                <a:lnTo>
                  <a:pt x="744573" y="410851"/>
                </a:lnTo>
                <a:lnTo>
                  <a:pt x="840098" y="355821"/>
                </a:lnTo>
                <a:lnTo>
                  <a:pt x="919173" y="385169"/>
                </a:lnTo>
                <a:lnTo>
                  <a:pt x="965298" y="432859"/>
                </a:lnTo>
                <a:lnTo>
                  <a:pt x="990330" y="447526"/>
                </a:lnTo>
                <a:close/>
              </a:path>
              <a:path w="1380490" h="1427480">
                <a:moveTo>
                  <a:pt x="1231408" y="506218"/>
                </a:moveTo>
                <a:lnTo>
                  <a:pt x="1090497" y="506218"/>
                </a:lnTo>
                <a:lnTo>
                  <a:pt x="1202497" y="443861"/>
                </a:lnTo>
                <a:lnTo>
                  <a:pt x="1231408" y="506218"/>
                </a:lnTo>
                <a:close/>
              </a:path>
              <a:path w="1380490" h="1427480">
                <a:moveTo>
                  <a:pt x="1327711" y="557583"/>
                </a:moveTo>
                <a:lnTo>
                  <a:pt x="1255222" y="557583"/>
                </a:lnTo>
                <a:lnTo>
                  <a:pt x="1314522" y="550243"/>
                </a:lnTo>
                <a:lnTo>
                  <a:pt x="1327711" y="557583"/>
                </a:lnTo>
                <a:close/>
              </a:path>
              <a:path w="1380490" h="1427480">
                <a:moveTo>
                  <a:pt x="846698" y="1404954"/>
                </a:moveTo>
                <a:lnTo>
                  <a:pt x="767623" y="1397629"/>
                </a:lnTo>
                <a:lnTo>
                  <a:pt x="764348" y="1342579"/>
                </a:lnTo>
                <a:lnTo>
                  <a:pt x="751148" y="1294904"/>
                </a:lnTo>
                <a:lnTo>
                  <a:pt x="761048" y="1159180"/>
                </a:lnTo>
                <a:lnTo>
                  <a:pt x="744573" y="1140830"/>
                </a:lnTo>
                <a:lnTo>
                  <a:pt x="741273" y="1093155"/>
                </a:lnTo>
                <a:lnTo>
                  <a:pt x="705048" y="898730"/>
                </a:lnTo>
                <a:lnTo>
                  <a:pt x="635848" y="895055"/>
                </a:lnTo>
                <a:lnTo>
                  <a:pt x="1352067" y="895055"/>
                </a:lnTo>
                <a:lnTo>
                  <a:pt x="1365659" y="931730"/>
                </a:lnTo>
                <a:lnTo>
                  <a:pt x="1074022" y="931730"/>
                </a:lnTo>
                <a:lnTo>
                  <a:pt x="1067939" y="953755"/>
                </a:lnTo>
                <a:lnTo>
                  <a:pt x="1024597" y="953755"/>
                </a:lnTo>
                <a:lnTo>
                  <a:pt x="1024519" y="957430"/>
                </a:lnTo>
                <a:lnTo>
                  <a:pt x="800573" y="957430"/>
                </a:lnTo>
                <a:lnTo>
                  <a:pt x="830223" y="1096805"/>
                </a:lnTo>
                <a:lnTo>
                  <a:pt x="800573" y="1188530"/>
                </a:lnTo>
                <a:lnTo>
                  <a:pt x="830223" y="1316904"/>
                </a:lnTo>
                <a:lnTo>
                  <a:pt x="846698" y="1404954"/>
                </a:lnTo>
                <a:close/>
              </a:path>
              <a:path w="1380490" h="1427480">
                <a:moveTo>
                  <a:pt x="606198" y="1173855"/>
                </a:moveTo>
                <a:lnTo>
                  <a:pt x="602898" y="1063805"/>
                </a:lnTo>
                <a:lnTo>
                  <a:pt x="583123" y="902380"/>
                </a:lnTo>
                <a:lnTo>
                  <a:pt x="637491" y="902380"/>
                </a:lnTo>
                <a:lnTo>
                  <a:pt x="645723" y="939080"/>
                </a:lnTo>
                <a:lnTo>
                  <a:pt x="632548" y="1005105"/>
                </a:lnTo>
                <a:lnTo>
                  <a:pt x="652323" y="1162855"/>
                </a:lnTo>
                <a:lnTo>
                  <a:pt x="606198" y="1173855"/>
                </a:lnTo>
                <a:close/>
              </a:path>
              <a:path w="1380490" h="1427480">
                <a:moveTo>
                  <a:pt x="359099" y="1155505"/>
                </a:moveTo>
                <a:lnTo>
                  <a:pt x="329474" y="1148155"/>
                </a:lnTo>
                <a:lnTo>
                  <a:pt x="332749" y="1074805"/>
                </a:lnTo>
                <a:lnTo>
                  <a:pt x="326174" y="983105"/>
                </a:lnTo>
                <a:lnTo>
                  <a:pt x="299799" y="917080"/>
                </a:lnTo>
                <a:lnTo>
                  <a:pt x="582861" y="917080"/>
                </a:lnTo>
                <a:lnTo>
                  <a:pt x="582140" y="957430"/>
                </a:lnTo>
                <a:lnTo>
                  <a:pt x="467824" y="957430"/>
                </a:lnTo>
                <a:lnTo>
                  <a:pt x="418170" y="1041805"/>
                </a:lnTo>
                <a:lnTo>
                  <a:pt x="375574" y="1041805"/>
                </a:lnTo>
                <a:lnTo>
                  <a:pt x="398649" y="1140830"/>
                </a:lnTo>
                <a:lnTo>
                  <a:pt x="359099" y="1155505"/>
                </a:lnTo>
                <a:close/>
              </a:path>
              <a:path w="1380490" h="1427480">
                <a:moveTo>
                  <a:pt x="1284872" y="1034455"/>
                </a:moveTo>
                <a:lnTo>
                  <a:pt x="1222272" y="994105"/>
                </a:lnTo>
                <a:lnTo>
                  <a:pt x="1074022" y="931730"/>
                </a:lnTo>
                <a:lnTo>
                  <a:pt x="1365659" y="931730"/>
                </a:lnTo>
                <a:lnTo>
                  <a:pt x="1373822" y="953755"/>
                </a:lnTo>
                <a:lnTo>
                  <a:pt x="1360647" y="994105"/>
                </a:lnTo>
                <a:lnTo>
                  <a:pt x="1284872" y="1034455"/>
                </a:lnTo>
                <a:close/>
              </a:path>
              <a:path w="1380490" h="1427480">
                <a:moveTo>
                  <a:pt x="1060847" y="979430"/>
                </a:moveTo>
                <a:lnTo>
                  <a:pt x="1024597" y="953755"/>
                </a:lnTo>
                <a:lnTo>
                  <a:pt x="1067939" y="953755"/>
                </a:lnTo>
                <a:lnTo>
                  <a:pt x="1060847" y="979430"/>
                </a:lnTo>
                <a:close/>
              </a:path>
              <a:path w="1380490" h="1427480">
                <a:moveTo>
                  <a:pt x="543598" y="1426954"/>
                </a:moveTo>
                <a:lnTo>
                  <a:pt x="520548" y="1247205"/>
                </a:lnTo>
                <a:lnTo>
                  <a:pt x="484299" y="1111480"/>
                </a:lnTo>
                <a:lnTo>
                  <a:pt x="467824" y="957430"/>
                </a:lnTo>
                <a:lnTo>
                  <a:pt x="582140" y="957430"/>
                </a:lnTo>
                <a:lnTo>
                  <a:pt x="579848" y="1085805"/>
                </a:lnTo>
                <a:lnTo>
                  <a:pt x="593023" y="1166505"/>
                </a:lnTo>
                <a:lnTo>
                  <a:pt x="583123" y="1232555"/>
                </a:lnTo>
                <a:lnTo>
                  <a:pt x="602898" y="1316904"/>
                </a:lnTo>
                <a:lnTo>
                  <a:pt x="635848" y="1419629"/>
                </a:lnTo>
                <a:lnTo>
                  <a:pt x="543598" y="1426954"/>
                </a:lnTo>
                <a:close/>
              </a:path>
              <a:path w="1380490" h="1427480">
                <a:moveTo>
                  <a:pt x="905998" y="1056455"/>
                </a:moveTo>
                <a:lnTo>
                  <a:pt x="856573" y="1041805"/>
                </a:lnTo>
                <a:lnTo>
                  <a:pt x="800573" y="957430"/>
                </a:lnTo>
                <a:lnTo>
                  <a:pt x="1024519" y="957430"/>
                </a:lnTo>
                <a:lnTo>
                  <a:pt x="1023584" y="1001430"/>
                </a:lnTo>
                <a:lnTo>
                  <a:pt x="942248" y="1001430"/>
                </a:lnTo>
                <a:lnTo>
                  <a:pt x="905998" y="1056455"/>
                </a:lnTo>
                <a:close/>
              </a:path>
              <a:path w="1380490" h="1427480">
                <a:moveTo>
                  <a:pt x="1057547" y="1397629"/>
                </a:moveTo>
                <a:lnTo>
                  <a:pt x="1008122" y="1390279"/>
                </a:lnTo>
                <a:lnTo>
                  <a:pt x="985073" y="1338929"/>
                </a:lnTo>
                <a:lnTo>
                  <a:pt x="971898" y="1210530"/>
                </a:lnTo>
                <a:lnTo>
                  <a:pt x="945548" y="1126155"/>
                </a:lnTo>
                <a:lnTo>
                  <a:pt x="942248" y="1001430"/>
                </a:lnTo>
                <a:lnTo>
                  <a:pt x="1023584" y="1001430"/>
                </a:lnTo>
                <a:lnTo>
                  <a:pt x="1021322" y="1107805"/>
                </a:lnTo>
                <a:lnTo>
                  <a:pt x="1018022" y="1210530"/>
                </a:lnTo>
                <a:lnTo>
                  <a:pt x="1070722" y="1349929"/>
                </a:lnTo>
                <a:lnTo>
                  <a:pt x="1057547" y="1397629"/>
                </a:lnTo>
                <a:close/>
              </a:path>
              <a:path w="1380490" h="1427480">
                <a:moveTo>
                  <a:pt x="405224" y="1063805"/>
                </a:moveTo>
                <a:lnTo>
                  <a:pt x="375574" y="1041805"/>
                </a:lnTo>
                <a:lnTo>
                  <a:pt x="418170" y="1041805"/>
                </a:lnTo>
                <a:lnTo>
                  <a:pt x="405224" y="1063805"/>
                </a:lnTo>
                <a:close/>
              </a:path>
              <a:path w="1380490" h="1427480">
                <a:moveTo>
                  <a:pt x="309699" y="1206855"/>
                </a:moveTo>
                <a:lnTo>
                  <a:pt x="270149" y="1195855"/>
                </a:lnTo>
                <a:lnTo>
                  <a:pt x="307065" y="1195855"/>
                </a:lnTo>
                <a:lnTo>
                  <a:pt x="309699" y="1206855"/>
                </a:lnTo>
                <a:close/>
              </a:path>
            </a:pathLst>
          </a:custGeom>
          <a:solidFill>
            <a:srgbClr val="7E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98904" y="3371433"/>
            <a:ext cx="9525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indent="-22288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Predictions:  </a:t>
            </a:r>
            <a:r>
              <a:rPr sz="1400" dirty="0">
                <a:latin typeface="Arial"/>
                <a:cs typeface="Arial"/>
              </a:rPr>
              <a:t>H x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07896" y="977436"/>
            <a:ext cx="43910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Design network as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bunch of </a:t>
            </a:r>
            <a:r>
              <a:rPr sz="1400" dirty="0">
                <a:latin typeface="Arial"/>
                <a:cs typeface="Arial"/>
              </a:rPr>
              <a:t>convolutional </a:t>
            </a:r>
            <a:r>
              <a:rPr sz="1400" spc="-5" dirty="0">
                <a:latin typeface="Arial"/>
                <a:cs typeface="Arial"/>
              </a:rPr>
              <a:t>layers,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downsampling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upsampling </a:t>
            </a:r>
            <a:r>
              <a:rPr sz="1400" spc="-5" dirty="0">
                <a:latin typeface="Arial"/>
                <a:cs typeface="Arial"/>
              </a:rPr>
              <a:t>inside 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network!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60843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08618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08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60843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608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08618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65643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13417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656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65643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656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13417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57092" y="2408340"/>
            <a:ext cx="490855" cy="367030"/>
          </a:xfrm>
          <a:custGeom>
            <a:avLst/>
            <a:gdLst/>
            <a:ahLst/>
            <a:cxnLst/>
            <a:rect l="l" t="t" r="r" b="b"/>
            <a:pathLst>
              <a:path w="490854" h="367030">
                <a:moveTo>
                  <a:pt x="0" y="0"/>
                </a:moveTo>
                <a:lnTo>
                  <a:pt x="490749" y="0"/>
                </a:lnTo>
                <a:lnTo>
                  <a:pt x="490749" y="366854"/>
                </a:lnTo>
                <a:lnTo>
                  <a:pt x="0" y="3668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47841" y="2248695"/>
            <a:ext cx="160020" cy="527050"/>
          </a:xfrm>
          <a:custGeom>
            <a:avLst/>
            <a:gdLst/>
            <a:ahLst/>
            <a:cxnLst/>
            <a:rect l="l" t="t" r="r" b="b"/>
            <a:pathLst>
              <a:path w="160020" h="527050">
                <a:moveTo>
                  <a:pt x="0" y="526498"/>
                </a:moveTo>
                <a:lnTo>
                  <a:pt x="0" y="159644"/>
                </a:lnTo>
                <a:lnTo>
                  <a:pt x="159649" y="0"/>
                </a:lnTo>
                <a:lnTo>
                  <a:pt x="159649" y="366849"/>
                </a:lnTo>
                <a:lnTo>
                  <a:pt x="0" y="5264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7092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490749" y="159644"/>
                </a:moveTo>
                <a:lnTo>
                  <a:pt x="0" y="159644"/>
                </a:lnTo>
                <a:lnTo>
                  <a:pt x="159624" y="0"/>
                </a:lnTo>
                <a:lnTo>
                  <a:pt x="650398" y="0"/>
                </a:lnTo>
                <a:lnTo>
                  <a:pt x="490749" y="15964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57092" y="2248695"/>
            <a:ext cx="650875" cy="527050"/>
          </a:xfrm>
          <a:custGeom>
            <a:avLst/>
            <a:gdLst/>
            <a:ahLst/>
            <a:cxnLst/>
            <a:rect l="l" t="t" r="r" b="b"/>
            <a:pathLst>
              <a:path w="650875" h="527050">
                <a:moveTo>
                  <a:pt x="0" y="159644"/>
                </a:moveTo>
                <a:lnTo>
                  <a:pt x="159624" y="0"/>
                </a:lnTo>
                <a:lnTo>
                  <a:pt x="650398" y="0"/>
                </a:lnTo>
                <a:lnTo>
                  <a:pt x="650398" y="366849"/>
                </a:lnTo>
                <a:lnTo>
                  <a:pt x="490749" y="526498"/>
                </a:lnTo>
                <a:lnTo>
                  <a:pt x="0" y="526498"/>
                </a:lnTo>
                <a:lnTo>
                  <a:pt x="0" y="15964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57092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0" y="159644"/>
                </a:moveTo>
                <a:lnTo>
                  <a:pt x="490749" y="159644"/>
                </a:lnTo>
                <a:lnTo>
                  <a:pt x="6503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47841" y="2408340"/>
            <a:ext cx="0" cy="367030"/>
          </a:xfrm>
          <a:custGeom>
            <a:avLst/>
            <a:gdLst/>
            <a:ahLst/>
            <a:cxnLst/>
            <a:rect l="l" t="t" r="r" b="b"/>
            <a:pathLst>
              <a:path h="367030">
                <a:moveTo>
                  <a:pt x="0" y="0"/>
                </a:moveTo>
                <a:lnTo>
                  <a:pt x="0" y="36685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94391" y="2408340"/>
            <a:ext cx="490855" cy="367030"/>
          </a:xfrm>
          <a:custGeom>
            <a:avLst/>
            <a:gdLst/>
            <a:ahLst/>
            <a:cxnLst/>
            <a:rect l="l" t="t" r="r" b="b"/>
            <a:pathLst>
              <a:path w="490854" h="367030">
                <a:moveTo>
                  <a:pt x="0" y="0"/>
                </a:moveTo>
                <a:lnTo>
                  <a:pt x="490774" y="0"/>
                </a:lnTo>
                <a:lnTo>
                  <a:pt x="490774" y="366854"/>
                </a:lnTo>
                <a:lnTo>
                  <a:pt x="0" y="3668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85165" y="2248695"/>
            <a:ext cx="160020" cy="527050"/>
          </a:xfrm>
          <a:custGeom>
            <a:avLst/>
            <a:gdLst/>
            <a:ahLst/>
            <a:cxnLst/>
            <a:rect l="l" t="t" r="r" b="b"/>
            <a:pathLst>
              <a:path w="160020" h="527050">
                <a:moveTo>
                  <a:pt x="0" y="526498"/>
                </a:moveTo>
                <a:lnTo>
                  <a:pt x="0" y="159644"/>
                </a:lnTo>
                <a:lnTo>
                  <a:pt x="159624" y="0"/>
                </a:lnTo>
                <a:lnTo>
                  <a:pt x="159624" y="366849"/>
                </a:lnTo>
                <a:lnTo>
                  <a:pt x="0" y="5264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94391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490774" y="159644"/>
                </a:moveTo>
                <a:lnTo>
                  <a:pt x="0" y="159644"/>
                </a:lnTo>
                <a:lnTo>
                  <a:pt x="159649" y="0"/>
                </a:lnTo>
                <a:lnTo>
                  <a:pt x="650398" y="0"/>
                </a:lnTo>
                <a:lnTo>
                  <a:pt x="490774" y="15964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94391" y="2248695"/>
            <a:ext cx="650875" cy="527050"/>
          </a:xfrm>
          <a:custGeom>
            <a:avLst/>
            <a:gdLst/>
            <a:ahLst/>
            <a:cxnLst/>
            <a:rect l="l" t="t" r="r" b="b"/>
            <a:pathLst>
              <a:path w="650875" h="527050">
                <a:moveTo>
                  <a:pt x="0" y="159644"/>
                </a:moveTo>
                <a:lnTo>
                  <a:pt x="159649" y="0"/>
                </a:lnTo>
                <a:lnTo>
                  <a:pt x="650398" y="0"/>
                </a:lnTo>
                <a:lnTo>
                  <a:pt x="650398" y="366849"/>
                </a:lnTo>
                <a:lnTo>
                  <a:pt x="490774" y="526498"/>
                </a:lnTo>
                <a:lnTo>
                  <a:pt x="0" y="526498"/>
                </a:lnTo>
                <a:lnTo>
                  <a:pt x="0" y="15964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94391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0" y="159644"/>
                </a:moveTo>
                <a:lnTo>
                  <a:pt x="490774" y="159644"/>
                </a:lnTo>
                <a:lnTo>
                  <a:pt x="6503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85165" y="2408340"/>
            <a:ext cx="0" cy="367030"/>
          </a:xfrm>
          <a:custGeom>
            <a:avLst/>
            <a:gdLst/>
            <a:ahLst/>
            <a:cxnLst/>
            <a:rect l="l" t="t" r="r" b="b"/>
            <a:pathLst>
              <a:path h="367030">
                <a:moveTo>
                  <a:pt x="0" y="0"/>
                </a:moveTo>
                <a:lnTo>
                  <a:pt x="0" y="36685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13440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61215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13440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13440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13440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61214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18239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66014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182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18239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182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66014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23039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70813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230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23039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230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70813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76425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17763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350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35088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350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17763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28825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70162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874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87488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874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7016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948375" y="3300653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1209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High-res: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H/2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124" y="4302952"/>
            <a:ext cx="4619625" cy="2819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Long, </a:t>
            </a:r>
            <a:r>
              <a:rPr sz="800" spc="-10" dirty="0">
                <a:latin typeface="Arial"/>
                <a:cs typeface="Arial"/>
              </a:rPr>
              <a:t>Shelhamer, </a:t>
            </a:r>
            <a:r>
              <a:rPr sz="800" spc="-5" dirty="0">
                <a:latin typeface="Arial"/>
                <a:cs typeface="Arial"/>
              </a:rPr>
              <a:t>and Darrell, </a:t>
            </a:r>
            <a:r>
              <a:rPr sz="800" dirty="0">
                <a:latin typeface="Arial"/>
                <a:cs typeface="Arial"/>
              </a:rPr>
              <a:t>“Fully </a:t>
            </a:r>
            <a:r>
              <a:rPr sz="800" spc="-5" dirty="0">
                <a:latin typeface="Arial"/>
                <a:cs typeface="Arial"/>
              </a:rPr>
              <a:t>Convolutional Networks for Semantic Segmentation”, CVPR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spc="-5" dirty="0">
                <a:latin typeface="Arial"/>
                <a:cs typeface="Arial"/>
              </a:rPr>
              <a:t>Noh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Deconvolution Network for Semantic Segmentation”, ICCV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487763" y="3300653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1209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High-res: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H/2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W/2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028794" y="1548942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2161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Med-res: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H/4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W/4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05190" y="1548942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2161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Med-res: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H/4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W/4</a:t>
            </a:r>
            <a:endParaRPr sz="14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677892" y="2815479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3177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Low-res: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3950" dirty="0">
                <a:latin typeface="Arial"/>
                <a:cs typeface="Arial"/>
              </a:rPr>
              <a:t>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H/4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W/4</a:t>
            </a:r>
            <a:endParaRPr sz="14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82949" y="1012335"/>
            <a:ext cx="133858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Downsampling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: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Pooling,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strided  convolution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964586" y="1021382"/>
            <a:ext cx="10922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Upsampling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???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5690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In-Network upsampling: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“Unpooling”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25785" y="2031008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61088" y="3329104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5872" y="3329104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223" y="1621932"/>
            <a:ext cx="1506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Nearest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Neighbor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17495" y="2423045"/>
            <a:ext cx="403860" cy="0"/>
          </a:xfrm>
          <a:custGeom>
            <a:avLst/>
            <a:gdLst/>
            <a:ahLst/>
            <a:cxnLst/>
            <a:rect l="l" t="t" r="r" b="b"/>
            <a:pathLst>
              <a:path w="403860">
                <a:moveTo>
                  <a:pt x="0" y="0"/>
                </a:moveTo>
                <a:lnTo>
                  <a:pt x="4033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0845" y="24073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20845" y="24073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572651" y="1997708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507954" y="3295805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2737" y="3295805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85084" y="1588633"/>
            <a:ext cx="1229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“Bed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Nails”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64362" y="2389745"/>
            <a:ext cx="403860" cy="0"/>
          </a:xfrm>
          <a:custGeom>
            <a:avLst/>
            <a:gdLst/>
            <a:ahLst/>
            <a:cxnLst/>
            <a:rect l="l" t="t" r="r" b="b"/>
            <a:pathLst>
              <a:path w="403859">
                <a:moveTo>
                  <a:pt x="0" y="0"/>
                </a:moveTo>
                <a:lnTo>
                  <a:pt x="4033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67711" y="23740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67711" y="23740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636832" y="1670359"/>
          <a:ext cx="1531619" cy="1567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183697" y="1637059"/>
          <a:ext cx="1531618" cy="1567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459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In-Network upsampling: </a:t>
            </a:r>
            <a:r>
              <a:rPr sz="2800" dirty="0">
                <a:solidFill>
                  <a:srgbClr val="000000"/>
                </a:solidFill>
              </a:rPr>
              <a:t>“Max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Unpooling”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45188" y="3100504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2070" y="1904833"/>
            <a:ext cx="471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834" algn="l"/>
              </a:tabLst>
            </a:pPr>
            <a:r>
              <a:rPr sz="1400" u="sng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1662" y="1839787"/>
            <a:ext cx="471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834" algn="l"/>
              </a:tabLst>
            </a:pPr>
            <a:r>
              <a:rPr sz="1400" u="sng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572651" y="1769108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7954" y="3067205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2737" y="3067205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183697" y="1408459"/>
          <a:ext cx="1531619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572339" y="998460"/>
            <a:ext cx="149606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dirty="0">
                <a:latin typeface="Arial"/>
                <a:cs typeface="Arial"/>
              </a:rPr>
              <a:t>Max </a:t>
            </a:r>
            <a:r>
              <a:rPr sz="1400" b="1" spc="-5" dirty="0">
                <a:latin typeface="Arial"/>
                <a:cs typeface="Arial"/>
              </a:rPr>
              <a:t>Unpooling  </a:t>
            </a:r>
            <a:r>
              <a:rPr sz="1400" spc="-5" dirty="0">
                <a:latin typeface="Arial"/>
                <a:cs typeface="Arial"/>
              </a:rPr>
              <a:t>Use positions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  pooling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7711" y="214541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67711" y="214541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677057" y="1845308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2548119" y="222161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48119" y="222161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7036" y="1441759"/>
          <a:ext cx="1531619" cy="1567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912572" y="909210"/>
            <a:ext cx="1071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Max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2572" y="1118760"/>
            <a:ext cx="2889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Remember which element was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max!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95842" y="221151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95841" y="221151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86440" y="221151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86439" y="221151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79792" y="1682095"/>
            <a:ext cx="1612265" cy="94361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457834" algn="l"/>
                <a:tab pos="1499235" algn="l"/>
              </a:tabLst>
            </a:pPr>
            <a:r>
              <a:rPr sz="2100" u="sng" baseline="43650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100" baseline="43650" dirty="0">
                <a:latin typeface="Times New Roman"/>
                <a:cs typeface="Times New Roman"/>
              </a:rPr>
              <a:t> </a:t>
            </a:r>
            <a:r>
              <a:rPr sz="2100" spc="-157" baseline="4365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Arial"/>
                <a:cs typeface="Arial"/>
              </a:rPr>
              <a:t>…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u="sng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3000">
              <a:latin typeface="Times New Roman"/>
              <a:cs typeface="Times New Roman"/>
            </a:endParaRPr>
          </a:p>
          <a:p>
            <a:pPr marL="6921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Rest of the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43249" y="3100504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52254" y="3860117"/>
            <a:ext cx="0" cy="707390"/>
          </a:xfrm>
          <a:custGeom>
            <a:avLst/>
            <a:gdLst/>
            <a:ahLst/>
            <a:cxnLst/>
            <a:rect l="l" t="t" r="r" b="b"/>
            <a:pathLst>
              <a:path h="707389">
                <a:moveTo>
                  <a:pt x="0" y="0"/>
                </a:moveTo>
                <a:lnTo>
                  <a:pt x="0" y="707223"/>
                </a:lnTo>
              </a:path>
            </a:pathLst>
          </a:custGeom>
          <a:ln w="479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76241" y="3681942"/>
            <a:ext cx="178435" cy="885825"/>
          </a:xfrm>
          <a:custGeom>
            <a:avLst/>
            <a:gdLst/>
            <a:ahLst/>
            <a:cxnLst/>
            <a:rect l="l" t="t" r="r" b="b"/>
            <a:pathLst>
              <a:path w="178435" h="885825">
                <a:moveTo>
                  <a:pt x="0" y="885398"/>
                </a:moveTo>
                <a:lnTo>
                  <a:pt x="0" y="178174"/>
                </a:lnTo>
                <a:lnTo>
                  <a:pt x="178199" y="0"/>
                </a:lnTo>
                <a:lnTo>
                  <a:pt x="178199" y="707198"/>
                </a:lnTo>
                <a:lnTo>
                  <a:pt x="0" y="885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28266" y="3681942"/>
            <a:ext cx="226695" cy="178435"/>
          </a:xfrm>
          <a:custGeom>
            <a:avLst/>
            <a:gdLst/>
            <a:ahLst/>
            <a:cxnLst/>
            <a:rect l="l" t="t" r="r" b="b"/>
            <a:pathLst>
              <a:path w="226695" h="178435">
                <a:moveTo>
                  <a:pt x="47974" y="178174"/>
                </a:moveTo>
                <a:lnTo>
                  <a:pt x="0" y="178174"/>
                </a:lnTo>
                <a:lnTo>
                  <a:pt x="178199" y="0"/>
                </a:lnTo>
                <a:lnTo>
                  <a:pt x="226174" y="0"/>
                </a:lnTo>
                <a:lnTo>
                  <a:pt x="47974" y="17817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28266" y="3681942"/>
            <a:ext cx="226695" cy="885825"/>
          </a:xfrm>
          <a:custGeom>
            <a:avLst/>
            <a:gdLst/>
            <a:ahLst/>
            <a:cxnLst/>
            <a:rect l="l" t="t" r="r" b="b"/>
            <a:pathLst>
              <a:path w="226695" h="885825">
                <a:moveTo>
                  <a:pt x="0" y="178174"/>
                </a:moveTo>
                <a:lnTo>
                  <a:pt x="178199" y="0"/>
                </a:lnTo>
                <a:lnTo>
                  <a:pt x="226174" y="0"/>
                </a:lnTo>
                <a:lnTo>
                  <a:pt x="226174" y="707198"/>
                </a:lnTo>
                <a:lnTo>
                  <a:pt x="47974" y="885398"/>
                </a:lnTo>
                <a:lnTo>
                  <a:pt x="0" y="885398"/>
                </a:lnTo>
                <a:lnTo>
                  <a:pt x="0" y="1781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28266" y="3681942"/>
            <a:ext cx="226695" cy="178435"/>
          </a:xfrm>
          <a:custGeom>
            <a:avLst/>
            <a:gdLst/>
            <a:ahLst/>
            <a:cxnLst/>
            <a:rect l="l" t="t" r="r" b="b"/>
            <a:pathLst>
              <a:path w="226695" h="178435">
                <a:moveTo>
                  <a:pt x="0" y="178174"/>
                </a:moveTo>
                <a:lnTo>
                  <a:pt x="47974" y="178174"/>
                </a:lnTo>
                <a:lnTo>
                  <a:pt x="22617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6241" y="3860117"/>
            <a:ext cx="0" cy="707390"/>
          </a:xfrm>
          <a:custGeom>
            <a:avLst/>
            <a:gdLst/>
            <a:ahLst/>
            <a:cxnLst/>
            <a:rect l="l" t="t" r="r" b="b"/>
            <a:pathLst>
              <a:path h="707389">
                <a:moveTo>
                  <a:pt x="0" y="0"/>
                </a:moveTo>
                <a:lnTo>
                  <a:pt x="0" y="707223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40716" y="3860117"/>
            <a:ext cx="0" cy="707390"/>
          </a:xfrm>
          <a:custGeom>
            <a:avLst/>
            <a:gdLst/>
            <a:ahLst/>
            <a:cxnLst/>
            <a:rect l="l" t="t" r="r" b="b"/>
            <a:pathLst>
              <a:path h="707389">
                <a:moveTo>
                  <a:pt x="0" y="0"/>
                </a:moveTo>
                <a:lnTo>
                  <a:pt x="0" y="707223"/>
                </a:lnTo>
              </a:path>
            </a:pathLst>
          </a:custGeom>
          <a:ln w="4799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64716" y="3681942"/>
            <a:ext cx="178435" cy="885825"/>
          </a:xfrm>
          <a:custGeom>
            <a:avLst/>
            <a:gdLst/>
            <a:ahLst/>
            <a:cxnLst/>
            <a:rect l="l" t="t" r="r" b="b"/>
            <a:pathLst>
              <a:path w="178435" h="885825">
                <a:moveTo>
                  <a:pt x="0" y="885398"/>
                </a:moveTo>
                <a:lnTo>
                  <a:pt x="0" y="178174"/>
                </a:lnTo>
                <a:lnTo>
                  <a:pt x="178199" y="0"/>
                </a:lnTo>
                <a:lnTo>
                  <a:pt x="178199" y="707198"/>
                </a:lnTo>
                <a:lnTo>
                  <a:pt x="0" y="885398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16716" y="3681942"/>
            <a:ext cx="226695" cy="178435"/>
          </a:xfrm>
          <a:custGeom>
            <a:avLst/>
            <a:gdLst/>
            <a:ahLst/>
            <a:cxnLst/>
            <a:rect l="l" t="t" r="r" b="b"/>
            <a:pathLst>
              <a:path w="226695" h="178435">
                <a:moveTo>
                  <a:pt x="47999" y="178174"/>
                </a:moveTo>
                <a:lnTo>
                  <a:pt x="0" y="178174"/>
                </a:lnTo>
                <a:lnTo>
                  <a:pt x="178199" y="0"/>
                </a:lnTo>
                <a:lnTo>
                  <a:pt x="226199" y="0"/>
                </a:lnTo>
                <a:lnTo>
                  <a:pt x="47999" y="178174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16716" y="3681942"/>
            <a:ext cx="226695" cy="885825"/>
          </a:xfrm>
          <a:custGeom>
            <a:avLst/>
            <a:gdLst/>
            <a:ahLst/>
            <a:cxnLst/>
            <a:rect l="l" t="t" r="r" b="b"/>
            <a:pathLst>
              <a:path w="226695" h="885825">
                <a:moveTo>
                  <a:pt x="0" y="178174"/>
                </a:moveTo>
                <a:lnTo>
                  <a:pt x="178199" y="0"/>
                </a:lnTo>
                <a:lnTo>
                  <a:pt x="226199" y="0"/>
                </a:lnTo>
                <a:lnTo>
                  <a:pt x="226199" y="707198"/>
                </a:lnTo>
                <a:lnTo>
                  <a:pt x="47999" y="885398"/>
                </a:lnTo>
                <a:lnTo>
                  <a:pt x="0" y="885398"/>
                </a:lnTo>
                <a:lnTo>
                  <a:pt x="0" y="1781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16716" y="3681942"/>
            <a:ext cx="226695" cy="178435"/>
          </a:xfrm>
          <a:custGeom>
            <a:avLst/>
            <a:gdLst/>
            <a:ahLst/>
            <a:cxnLst/>
            <a:rect l="l" t="t" r="r" b="b"/>
            <a:pathLst>
              <a:path w="226695" h="178435">
                <a:moveTo>
                  <a:pt x="0" y="178174"/>
                </a:moveTo>
                <a:lnTo>
                  <a:pt x="47999" y="178174"/>
                </a:lnTo>
                <a:lnTo>
                  <a:pt x="2261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64716" y="3860117"/>
            <a:ext cx="0" cy="707390"/>
          </a:xfrm>
          <a:custGeom>
            <a:avLst/>
            <a:gdLst/>
            <a:ahLst/>
            <a:cxnLst/>
            <a:rect l="l" t="t" r="r" b="b"/>
            <a:pathLst>
              <a:path h="707389">
                <a:moveTo>
                  <a:pt x="0" y="0"/>
                </a:moveTo>
                <a:lnTo>
                  <a:pt x="0" y="707223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31391" y="4034966"/>
            <a:ext cx="144145" cy="361315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0" y="0"/>
                </a:moveTo>
                <a:lnTo>
                  <a:pt x="143799" y="0"/>
                </a:lnTo>
                <a:lnTo>
                  <a:pt x="143799" y="360774"/>
                </a:lnTo>
                <a:lnTo>
                  <a:pt x="0" y="36077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75191" y="3898092"/>
            <a:ext cx="137160" cy="497840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49"/>
                </a:moveTo>
                <a:lnTo>
                  <a:pt x="0" y="136874"/>
                </a:lnTo>
                <a:lnTo>
                  <a:pt x="136874" y="0"/>
                </a:lnTo>
                <a:lnTo>
                  <a:pt x="136874" y="360774"/>
                </a:lnTo>
                <a:lnTo>
                  <a:pt x="0" y="49764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31391" y="3898092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143799" y="136874"/>
                </a:moveTo>
                <a:lnTo>
                  <a:pt x="0" y="136874"/>
                </a:lnTo>
                <a:lnTo>
                  <a:pt x="136849" y="0"/>
                </a:lnTo>
                <a:lnTo>
                  <a:pt x="280674" y="0"/>
                </a:lnTo>
                <a:lnTo>
                  <a:pt x="143799" y="13687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31391" y="3898092"/>
            <a:ext cx="280670" cy="497840"/>
          </a:xfrm>
          <a:custGeom>
            <a:avLst/>
            <a:gdLst/>
            <a:ahLst/>
            <a:cxnLst/>
            <a:rect l="l" t="t" r="r" b="b"/>
            <a:pathLst>
              <a:path w="280670" h="497839">
                <a:moveTo>
                  <a:pt x="0" y="136874"/>
                </a:moveTo>
                <a:lnTo>
                  <a:pt x="136849" y="0"/>
                </a:lnTo>
                <a:lnTo>
                  <a:pt x="280674" y="0"/>
                </a:lnTo>
                <a:lnTo>
                  <a:pt x="280674" y="360774"/>
                </a:lnTo>
                <a:lnTo>
                  <a:pt x="143799" y="497648"/>
                </a:lnTo>
                <a:lnTo>
                  <a:pt x="0" y="497648"/>
                </a:lnTo>
                <a:lnTo>
                  <a:pt x="0" y="1368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31391" y="3898092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0" y="136874"/>
                </a:moveTo>
                <a:lnTo>
                  <a:pt x="143799" y="136874"/>
                </a:lnTo>
                <a:lnTo>
                  <a:pt x="28067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75191" y="4034966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077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08291" y="4034966"/>
            <a:ext cx="144145" cy="361315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0" y="0"/>
                </a:moveTo>
                <a:lnTo>
                  <a:pt x="143799" y="0"/>
                </a:lnTo>
                <a:lnTo>
                  <a:pt x="143799" y="360774"/>
                </a:lnTo>
                <a:lnTo>
                  <a:pt x="0" y="36077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52091" y="3898092"/>
            <a:ext cx="137160" cy="497840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49"/>
                </a:moveTo>
                <a:lnTo>
                  <a:pt x="0" y="136874"/>
                </a:lnTo>
                <a:lnTo>
                  <a:pt x="136874" y="0"/>
                </a:lnTo>
                <a:lnTo>
                  <a:pt x="136874" y="360774"/>
                </a:lnTo>
                <a:lnTo>
                  <a:pt x="0" y="49764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08291" y="3898092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143799" y="136874"/>
                </a:moveTo>
                <a:lnTo>
                  <a:pt x="0" y="136874"/>
                </a:lnTo>
                <a:lnTo>
                  <a:pt x="136874" y="0"/>
                </a:lnTo>
                <a:lnTo>
                  <a:pt x="280674" y="0"/>
                </a:lnTo>
                <a:lnTo>
                  <a:pt x="143799" y="13687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08291" y="3898092"/>
            <a:ext cx="280670" cy="497840"/>
          </a:xfrm>
          <a:custGeom>
            <a:avLst/>
            <a:gdLst/>
            <a:ahLst/>
            <a:cxnLst/>
            <a:rect l="l" t="t" r="r" b="b"/>
            <a:pathLst>
              <a:path w="280670" h="497839">
                <a:moveTo>
                  <a:pt x="0" y="136874"/>
                </a:moveTo>
                <a:lnTo>
                  <a:pt x="136874" y="0"/>
                </a:lnTo>
                <a:lnTo>
                  <a:pt x="280674" y="0"/>
                </a:lnTo>
                <a:lnTo>
                  <a:pt x="280674" y="360774"/>
                </a:lnTo>
                <a:lnTo>
                  <a:pt x="143799" y="497648"/>
                </a:lnTo>
                <a:lnTo>
                  <a:pt x="0" y="497648"/>
                </a:lnTo>
                <a:lnTo>
                  <a:pt x="0" y="1368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08291" y="3898092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0" y="136874"/>
                </a:moveTo>
                <a:lnTo>
                  <a:pt x="143799" y="136874"/>
                </a:lnTo>
                <a:lnTo>
                  <a:pt x="28067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52090" y="4034966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077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85191" y="4034966"/>
            <a:ext cx="144145" cy="361315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0" y="0"/>
                </a:moveTo>
                <a:lnTo>
                  <a:pt x="143799" y="0"/>
                </a:lnTo>
                <a:lnTo>
                  <a:pt x="143799" y="360774"/>
                </a:lnTo>
                <a:lnTo>
                  <a:pt x="0" y="360774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28990" y="3898092"/>
            <a:ext cx="137160" cy="497840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49"/>
                </a:moveTo>
                <a:lnTo>
                  <a:pt x="0" y="136874"/>
                </a:lnTo>
                <a:lnTo>
                  <a:pt x="136874" y="0"/>
                </a:lnTo>
                <a:lnTo>
                  <a:pt x="136874" y="360774"/>
                </a:lnTo>
                <a:lnTo>
                  <a:pt x="0" y="497649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85191" y="3898092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143799" y="136874"/>
                </a:moveTo>
                <a:lnTo>
                  <a:pt x="0" y="136874"/>
                </a:lnTo>
                <a:lnTo>
                  <a:pt x="136874" y="0"/>
                </a:lnTo>
                <a:lnTo>
                  <a:pt x="280674" y="0"/>
                </a:lnTo>
                <a:lnTo>
                  <a:pt x="143799" y="136874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85190" y="3898092"/>
            <a:ext cx="280670" cy="497840"/>
          </a:xfrm>
          <a:custGeom>
            <a:avLst/>
            <a:gdLst/>
            <a:ahLst/>
            <a:cxnLst/>
            <a:rect l="l" t="t" r="r" b="b"/>
            <a:pathLst>
              <a:path w="280670" h="497839">
                <a:moveTo>
                  <a:pt x="0" y="136874"/>
                </a:moveTo>
                <a:lnTo>
                  <a:pt x="136874" y="0"/>
                </a:lnTo>
                <a:lnTo>
                  <a:pt x="280674" y="0"/>
                </a:lnTo>
                <a:lnTo>
                  <a:pt x="280674" y="360774"/>
                </a:lnTo>
                <a:lnTo>
                  <a:pt x="143799" y="497648"/>
                </a:lnTo>
                <a:lnTo>
                  <a:pt x="0" y="497648"/>
                </a:lnTo>
                <a:lnTo>
                  <a:pt x="0" y="1368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85190" y="3898092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0" y="136874"/>
                </a:moveTo>
                <a:lnTo>
                  <a:pt x="143799" y="136874"/>
                </a:lnTo>
                <a:lnTo>
                  <a:pt x="28067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28990" y="4034966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077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54340" y="4105116"/>
            <a:ext cx="285115" cy="213360"/>
          </a:xfrm>
          <a:custGeom>
            <a:avLst/>
            <a:gdLst/>
            <a:ahLst/>
            <a:cxnLst/>
            <a:rect l="l" t="t" r="r" b="b"/>
            <a:pathLst>
              <a:path w="285114" h="213360">
                <a:moveTo>
                  <a:pt x="0" y="0"/>
                </a:moveTo>
                <a:lnTo>
                  <a:pt x="284824" y="0"/>
                </a:lnTo>
                <a:lnTo>
                  <a:pt x="284824" y="212924"/>
                </a:lnTo>
                <a:lnTo>
                  <a:pt x="0" y="21292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39164" y="4012441"/>
            <a:ext cx="92710" cy="306070"/>
          </a:xfrm>
          <a:custGeom>
            <a:avLst/>
            <a:gdLst/>
            <a:ahLst/>
            <a:cxnLst/>
            <a:rect l="l" t="t" r="r" b="b"/>
            <a:pathLst>
              <a:path w="92710" h="306070">
                <a:moveTo>
                  <a:pt x="0" y="305599"/>
                </a:moveTo>
                <a:lnTo>
                  <a:pt x="0" y="92674"/>
                </a:lnTo>
                <a:lnTo>
                  <a:pt x="92674" y="0"/>
                </a:lnTo>
                <a:lnTo>
                  <a:pt x="92674" y="212924"/>
                </a:lnTo>
                <a:lnTo>
                  <a:pt x="0" y="30559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54340" y="4012441"/>
            <a:ext cx="377825" cy="92710"/>
          </a:xfrm>
          <a:custGeom>
            <a:avLst/>
            <a:gdLst/>
            <a:ahLst/>
            <a:cxnLst/>
            <a:rect l="l" t="t" r="r" b="b"/>
            <a:pathLst>
              <a:path w="377825" h="92710">
                <a:moveTo>
                  <a:pt x="284824" y="92674"/>
                </a:moveTo>
                <a:lnTo>
                  <a:pt x="0" y="92674"/>
                </a:lnTo>
                <a:lnTo>
                  <a:pt x="92649" y="0"/>
                </a:lnTo>
                <a:lnTo>
                  <a:pt x="377499" y="0"/>
                </a:lnTo>
                <a:lnTo>
                  <a:pt x="284824" y="9267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754340" y="4012441"/>
            <a:ext cx="377825" cy="306070"/>
          </a:xfrm>
          <a:custGeom>
            <a:avLst/>
            <a:gdLst/>
            <a:ahLst/>
            <a:cxnLst/>
            <a:rect l="l" t="t" r="r" b="b"/>
            <a:pathLst>
              <a:path w="377825" h="306070">
                <a:moveTo>
                  <a:pt x="0" y="92674"/>
                </a:moveTo>
                <a:lnTo>
                  <a:pt x="92649" y="0"/>
                </a:lnTo>
                <a:lnTo>
                  <a:pt x="377499" y="0"/>
                </a:lnTo>
                <a:lnTo>
                  <a:pt x="377499" y="212924"/>
                </a:lnTo>
                <a:lnTo>
                  <a:pt x="284824" y="305599"/>
                </a:lnTo>
                <a:lnTo>
                  <a:pt x="0" y="305599"/>
                </a:lnTo>
                <a:lnTo>
                  <a:pt x="0" y="926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54340" y="4012441"/>
            <a:ext cx="377825" cy="92710"/>
          </a:xfrm>
          <a:custGeom>
            <a:avLst/>
            <a:gdLst/>
            <a:ahLst/>
            <a:cxnLst/>
            <a:rect l="l" t="t" r="r" b="b"/>
            <a:pathLst>
              <a:path w="377825" h="92710">
                <a:moveTo>
                  <a:pt x="0" y="92674"/>
                </a:moveTo>
                <a:lnTo>
                  <a:pt x="284824" y="92674"/>
                </a:lnTo>
                <a:lnTo>
                  <a:pt x="377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39164" y="4105116"/>
            <a:ext cx="0" cy="213360"/>
          </a:xfrm>
          <a:custGeom>
            <a:avLst/>
            <a:gdLst/>
            <a:ahLst/>
            <a:cxnLst/>
            <a:rect l="l" t="t" r="r" b="b"/>
            <a:pathLst>
              <a:path h="213360">
                <a:moveTo>
                  <a:pt x="0" y="0"/>
                </a:moveTo>
                <a:lnTo>
                  <a:pt x="0" y="21292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66214" y="4105116"/>
            <a:ext cx="285115" cy="213360"/>
          </a:xfrm>
          <a:custGeom>
            <a:avLst/>
            <a:gdLst/>
            <a:ahLst/>
            <a:cxnLst/>
            <a:rect l="l" t="t" r="r" b="b"/>
            <a:pathLst>
              <a:path w="285114" h="213360">
                <a:moveTo>
                  <a:pt x="0" y="0"/>
                </a:moveTo>
                <a:lnTo>
                  <a:pt x="284824" y="0"/>
                </a:lnTo>
                <a:lnTo>
                  <a:pt x="284824" y="212924"/>
                </a:lnTo>
                <a:lnTo>
                  <a:pt x="0" y="21292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51039" y="4012441"/>
            <a:ext cx="92710" cy="306070"/>
          </a:xfrm>
          <a:custGeom>
            <a:avLst/>
            <a:gdLst/>
            <a:ahLst/>
            <a:cxnLst/>
            <a:rect l="l" t="t" r="r" b="b"/>
            <a:pathLst>
              <a:path w="92710" h="306070">
                <a:moveTo>
                  <a:pt x="0" y="305599"/>
                </a:moveTo>
                <a:lnTo>
                  <a:pt x="0" y="92674"/>
                </a:lnTo>
                <a:lnTo>
                  <a:pt x="92649" y="0"/>
                </a:lnTo>
                <a:lnTo>
                  <a:pt x="92649" y="212924"/>
                </a:lnTo>
                <a:lnTo>
                  <a:pt x="0" y="30559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66214" y="4012441"/>
            <a:ext cx="377825" cy="92710"/>
          </a:xfrm>
          <a:custGeom>
            <a:avLst/>
            <a:gdLst/>
            <a:ahLst/>
            <a:cxnLst/>
            <a:rect l="l" t="t" r="r" b="b"/>
            <a:pathLst>
              <a:path w="377825" h="92710">
                <a:moveTo>
                  <a:pt x="284824" y="92674"/>
                </a:moveTo>
                <a:lnTo>
                  <a:pt x="0" y="92674"/>
                </a:lnTo>
                <a:lnTo>
                  <a:pt x="92649" y="0"/>
                </a:lnTo>
                <a:lnTo>
                  <a:pt x="377474" y="0"/>
                </a:lnTo>
                <a:lnTo>
                  <a:pt x="284824" y="9267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66214" y="4012441"/>
            <a:ext cx="377825" cy="306070"/>
          </a:xfrm>
          <a:custGeom>
            <a:avLst/>
            <a:gdLst/>
            <a:ahLst/>
            <a:cxnLst/>
            <a:rect l="l" t="t" r="r" b="b"/>
            <a:pathLst>
              <a:path w="377825" h="306070">
                <a:moveTo>
                  <a:pt x="0" y="92674"/>
                </a:moveTo>
                <a:lnTo>
                  <a:pt x="92649" y="0"/>
                </a:lnTo>
                <a:lnTo>
                  <a:pt x="377474" y="0"/>
                </a:lnTo>
                <a:lnTo>
                  <a:pt x="377474" y="212924"/>
                </a:lnTo>
                <a:lnTo>
                  <a:pt x="284824" y="305599"/>
                </a:lnTo>
                <a:lnTo>
                  <a:pt x="0" y="305599"/>
                </a:lnTo>
                <a:lnTo>
                  <a:pt x="0" y="926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66214" y="4012441"/>
            <a:ext cx="377825" cy="92710"/>
          </a:xfrm>
          <a:custGeom>
            <a:avLst/>
            <a:gdLst/>
            <a:ahLst/>
            <a:cxnLst/>
            <a:rect l="l" t="t" r="r" b="b"/>
            <a:pathLst>
              <a:path w="377825" h="92710">
                <a:moveTo>
                  <a:pt x="0" y="92674"/>
                </a:moveTo>
                <a:lnTo>
                  <a:pt x="284824" y="92674"/>
                </a:lnTo>
                <a:lnTo>
                  <a:pt x="37747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351039" y="4105116"/>
            <a:ext cx="0" cy="213360"/>
          </a:xfrm>
          <a:custGeom>
            <a:avLst/>
            <a:gdLst/>
            <a:ahLst/>
            <a:cxnLst/>
            <a:rect l="l" t="t" r="r" b="b"/>
            <a:pathLst>
              <a:path h="213360">
                <a:moveTo>
                  <a:pt x="0" y="0"/>
                </a:moveTo>
                <a:lnTo>
                  <a:pt x="0" y="21292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25489" y="4034966"/>
            <a:ext cx="144145" cy="361315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0" y="0"/>
                </a:moveTo>
                <a:lnTo>
                  <a:pt x="143824" y="0"/>
                </a:lnTo>
                <a:lnTo>
                  <a:pt x="143824" y="360774"/>
                </a:lnTo>
                <a:lnTo>
                  <a:pt x="0" y="36077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69313" y="3898092"/>
            <a:ext cx="137160" cy="497840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49"/>
                </a:moveTo>
                <a:lnTo>
                  <a:pt x="0" y="136874"/>
                </a:lnTo>
                <a:lnTo>
                  <a:pt x="136849" y="0"/>
                </a:lnTo>
                <a:lnTo>
                  <a:pt x="136849" y="360774"/>
                </a:lnTo>
                <a:lnTo>
                  <a:pt x="0" y="497649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25489" y="3898092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143824" y="136874"/>
                </a:moveTo>
                <a:lnTo>
                  <a:pt x="0" y="136874"/>
                </a:lnTo>
                <a:lnTo>
                  <a:pt x="136874" y="0"/>
                </a:lnTo>
                <a:lnTo>
                  <a:pt x="280674" y="0"/>
                </a:lnTo>
                <a:lnTo>
                  <a:pt x="143824" y="13687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25488" y="3898092"/>
            <a:ext cx="280670" cy="497840"/>
          </a:xfrm>
          <a:custGeom>
            <a:avLst/>
            <a:gdLst/>
            <a:ahLst/>
            <a:cxnLst/>
            <a:rect l="l" t="t" r="r" b="b"/>
            <a:pathLst>
              <a:path w="280670" h="497839">
                <a:moveTo>
                  <a:pt x="0" y="136874"/>
                </a:moveTo>
                <a:lnTo>
                  <a:pt x="136874" y="0"/>
                </a:lnTo>
                <a:lnTo>
                  <a:pt x="280674" y="0"/>
                </a:lnTo>
                <a:lnTo>
                  <a:pt x="280674" y="360774"/>
                </a:lnTo>
                <a:lnTo>
                  <a:pt x="143824" y="497648"/>
                </a:lnTo>
                <a:lnTo>
                  <a:pt x="0" y="497648"/>
                </a:lnTo>
                <a:lnTo>
                  <a:pt x="0" y="1368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25488" y="3898092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0" y="136874"/>
                </a:moveTo>
                <a:lnTo>
                  <a:pt x="143824" y="136874"/>
                </a:lnTo>
                <a:lnTo>
                  <a:pt x="28067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69313" y="4034966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077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02389" y="4034966"/>
            <a:ext cx="144145" cy="361315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0" y="0"/>
                </a:moveTo>
                <a:lnTo>
                  <a:pt x="143824" y="0"/>
                </a:lnTo>
                <a:lnTo>
                  <a:pt x="143824" y="360774"/>
                </a:lnTo>
                <a:lnTo>
                  <a:pt x="0" y="36077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46213" y="3898092"/>
            <a:ext cx="137160" cy="497840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49"/>
                </a:moveTo>
                <a:lnTo>
                  <a:pt x="0" y="136874"/>
                </a:lnTo>
                <a:lnTo>
                  <a:pt x="136874" y="0"/>
                </a:lnTo>
                <a:lnTo>
                  <a:pt x="136874" y="360774"/>
                </a:lnTo>
                <a:lnTo>
                  <a:pt x="0" y="49764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02389" y="3898092"/>
            <a:ext cx="281305" cy="137160"/>
          </a:xfrm>
          <a:custGeom>
            <a:avLst/>
            <a:gdLst/>
            <a:ahLst/>
            <a:cxnLst/>
            <a:rect l="l" t="t" r="r" b="b"/>
            <a:pathLst>
              <a:path w="281304" h="137160">
                <a:moveTo>
                  <a:pt x="143824" y="136874"/>
                </a:moveTo>
                <a:lnTo>
                  <a:pt x="0" y="136874"/>
                </a:lnTo>
                <a:lnTo>
                  <a:pt x="136874" y="0"/>
                </a:lnTo>
                <a:lnTo>
                  <a:pt x="280699" y="0"/>
                </a:lnTo>
                <a:lnTo>
                  <a:pt x="143824" y="13687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02388" y="3898092"/>
            <a:ext cx="281305" cy="497840"/>
          </a:xfrm>
          <a:custGeom>
            <a:avLst/>
            <a:gdLst/>
            <a:ahLst/>
            <a:cxnLst/>
            <a:rect l="l" t="t" r="r" b="b"/>
            <a:pathLst>
              <a:path w="281304" h="497839">
                <a:moveTo>
                  <a:pt x="0" y="136874"/>
                </a:moveTo>
                <a:lnTo>
                  <a:pt x="136874" y="0"/>
                </a:lnTo>
                <a:lnTo>
                  <a:pt x="280699" y="0"/>
                </a:lnTo>
                <a:lnTo>
                  <a:pt x="280699" y="360774"/>
                </a:lnTo>
                <a:lnTo>
                  <a:pt x="143824" y="497648"/>
                </a:lnTo>
                <a:lnTo>
                  <a:pt x="0" y="497648"/>
                </a:lnTo>
                <a:lnTo>
                  <a:pt x="0" y="1368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02388" y="3898092"/>
            <a:ext cx="281305" cy="137160"/>
          </a:xfrm>
          <a:custGeom>
            <a:avLst/>
            <a:gdLst/>
            <a:ahLst/>
            <a:cxnLst/>
            <a:rect l="l" t="t" r="r" b="b"/>
            <a:pathLst>
              <a:path w="281304" h="137160">
                <a:moveTo>
                  <a:pt x="0" y="136874"/>
                </a:moveTo>
                <a:lnTo>
                  <a:pt x="143824" y="136874"/>
                </a:lnTo>
                <a:lnTo>
                  <a:pt x="280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46213" y="4034966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077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79313" y="4034966"/>
            <a:ext cx="144145" cy="361315"/>
          </a:xfrm>
          <a:custGeom>
            <a:avLst/>
            <a:gdLst/>
            <a:ahLst/>
            <a:cxnLst/>
            <a:rect l="l" t="t" r="r" b="b"/>
            <a:pathLst>
              <a:path w="144145" h="361314">
                <a:moveTo>
                  <a:pt x="0" y="0"/>
                </a:moveTo>
                <a:lnTo>
                  <a:pt x="143799" y="0"/>
                </a:lnTo>
                <a:lnTo>
                  <a:pt x="143799" y="360774"/>
                </a:lnTo>
                <a:lnTo>
                  <a:pt x="0" y="36077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23113" y="3898092"/>
            <a:ext cx="137160" cy="497840"/>
          </a:xfrm>
          <a:custGeom>
            <a:avLst/>
            <a:gdLst/>
            <a:ahLst/>
            <a:cxnLst/>
            <a:rect l="l" t="t" r="r" b="b"/>
            <a:pathLst>
              <a:path w="137160" h="497839">
                <a:moveTo>
                  <a:pt x="0" y="497649"/>
                </a:moveTo>
                <a:lnTo>
                  <a:pt x="0" y="136874"/>
                </a:lnTo>
                <a:lnTo>
                  <a:pt x="136874" y="0"/>
                </a:lnTo>
                <a:lnTo>
                  <a:pt x="136874" y="360774"/>
                </a:lnTo>
                <a:lnTo>
                  <a:pt x="0" y="49764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79313" y="3898092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143799" y="136874"/>
                </a:moveTo>
                <a:lnTo>
                  <a:pt x="0" y="136874"/>
                </a:lnTo>
                <a:lnTo>
                  <a:pt x="136849" y="0"/>
                </a:lnTo>
                <a:lnTo>
                  <a:pt x="280674" y="0"/>
                </a:lnTo>
                <a:lnTo>
                  <a:pt x="143799" y="13687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79313" y="3898092"/>
            <a:ext cx="280670" cy="497840"/>
          </a:xfrm>
          <a:custGeom>
            <a:avLst/>
            <a:gdLst/>
            <a:ahLst/>
            <a:cxnLst/>
            <a:rect l="l" t="t" r="r" b="b"/>
            <a:pathLst>
              <a:path w="280670" h="497839">
                <a:moveTo>
                  <a:pt x="0" y="136874"/>
                </a:moveTo>
                <a:lnTo>
                  <a:pt x="136849" y="0"/>
                </a:lnTo>
                <a:lnTo>
                  <a:pt x="280674" y="0"/>
                </a:lnTo>
                <a:lnTo>
                  <a:pt x="280674" y="360774"/>
                </a:lnTo>
                <a:lnTo>
                  <a:pt x="143799" y="497648"/>
                </a:lnTo>
                <a:lnTo>
                  <a:pt x="0" y="497648"/>
                </a:lnTo>
                <a:lnTo>
                  <a:pt x="0" y="1368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79313" y="3898092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0" y="136874"/>
                </a:moveTo>
                <a:lnTo>
                  <a:pt x="143799" y="136874"/>
                </a:lnTo>
                <a:lnTo>
                  <a:pt x="28067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23112" y="4034966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077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42450" y="3860117"/>
            <a:ext cx="0" cy="707390"/>
          </a:xfrm>
          <a:custGeom>
            <a:avLst/>
            <a:gdLst/>
            <a:ahLst/>
            <a:cxnLst/>
            <a:rect l="l" t="t" r="r" b="b"/>
            <a:pathLst>
              <a:path h="707389">
                <a:moveTo>
                  <a:pt x="0" y="0"/>
                </a:moveTo>
                <a:lnTo>
                  <a:pt x="0" y="707223"/>
                </a:lnTo>
              </a:path>
            </a:pathLst>
          </a:custGeom>
          <a:ln w="47974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66437" y="3681942"/>
            <a:ext cx="178435" cy="885825"/>
          </a:xfrm>
          <a:custGeom>
            <a:avLst/>
            <a:gdLst/>
            <a:ahLst/>
            <a:cxnLst/>
            <a:rect l="l" t="t" r="r" b="b"/>
            <a:pathLst>
              <a:path w="178435" h="885825">
                <a:moveTo>
                  <a:pt x="0" y="885398"/>
                </a:moveTo>
                <a:lnTo>
                  <a:pt x="0" y="178174"/>
                </a:lnTo>
                <a:lnTo>
                  <a:pt x="178199" y="0"/>
                </a:lnTo>
                <a:lnTo>
                  <a:pt x="178199" y="707198"/>
                </a:lnTo>
                <a:lnTo>
                  <a:pt x="0" y="8853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18462" y="3681942"/>
            <a:ext cx="226695" cy="178435"/>
          </a:xfrm>
          <a:custGeom>
            <a:avLst/>
            <a:gdLst/>
            <a:ahLst/>
            <a:cxnLst/>
            <a:rect l="l" t="t" r="r" b="b"/>
            <a:pathLst>
              <a:path w="226695" h="178435">
                <a:moveTo>
                  <a:pt x="47974" y="178174"/>
                </a:moveTo>
                <a:lnTo>
                  <a:pt x="0" y="178174"/>
                </a:lnTo>
                <a:lnTo>
                  <a:pt x="178199" y="0"/>
                </a:lnTo>
                <a:lnTo>
                  <a:pt x="226174" y="0"/>
                </a:lnTo>
                <a:lnTo>
                  <a:pt x="47974" y="17817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18462" y="3681942"/>
            <a:ext cx="226695" cy="885825"/>
          </a:xfrm>
          <a:custGeom>
            <a:avLst/>
            <a:gdLst/>
            <a:ahLst/>
            <a:cxnLst/>
            <a:rect l="l" t="t" r="r" b="b"/>
            <a:pathLst>
              <a:path w="226695" h="885825">
                <a:moveTo>
                  <a:pt x="0" y="178174"/>
                </a:moveTo>
                <a:lnTo>
                  <a:pt x="178199" y="0"/>
                </a:lnTo>
                <a:lnTo>
                  <a:pt x="226174" y="0"/>
                </a:lnTo>
                <a:lnTo>
                  <a:pt x="226174" y="707198"/>
                </a:lnTo>
                <a:lnTo>
                  <a:pt x="47974" y="885398"/>
                </a:lnTo>
                <a:lnTo>
                  <a:pt x="0" y="885398"/>
                </a:lnTo>
                <a:lnTo>
                  <a:pt x="0" y="1781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018462" y="3681942"/>
            <a:ext cx="226695" cy="178435"/>
          </a:xfrm>
          <a:custGeom>
            <a:avLst/>
            <a:gdLst/>
            <a:ahLst/>
            <a:cxnLst/>
            <a:rect l="l" t="t" r="r" b="b"/>
            <a:pathLst>
              <a:path w="226695" h="178435">
                <a:moveTo>
                  <a:pt x="0" y="178174"/>
                </a:moveTo>
                <a:lnTo>
                  <a:pt x="47974" y="178174"/>
                </a:lnTo>
                <a:lnTo>
                  <a:pt x="22617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066437" y="3860117"/>
            <a:ext cx="0" cy="707390"/>
          </a:xfrm>
          <a:custGeom>
            <a:avLst/>
            <a:gdLst/>
            <a:ahLst/>
            <a:cxnLst/>
            <a:rect l="l" t="t" r="r" b="b"/>
            <a:pathLst>
              <a:path h="707389">
                <a:moveTo>
                  <a:pt x="0" y="0"/>
                </a:moveTo>
                <a:lnTo>
                  <a:pt x="0" y="707223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30900" y="3860117"/>
            <a:ext cx="0" cy="707390"/>
          </a:xfrm>
          <a:custGeom>
            <a:avLst/>
            <a:gdLst/>
            <a:ahLst/>
            <a:cxnLst/>
            <a:rect l="l" t="t" r="r" b="b"/>
            <a:pathLst>
              <a:path h="707389">
                <a:moveTo>
                  <a:pt x="0" y="0"/>
                </a:moveTo>
                <a:lnTo>
                  <a:pt x="0" y="707223"/>
                </a:lnTo>
              </a:path>
            </a:pathLst>
          </a:custGeom>
          <a:ln w="479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54887" y="3681942"/>
            <a:ext cx="178435" cy="885825"/>
          </a:xfrm>
          <a:custGeom>
            <a:avLst/>
            <a:gdLst/>
            <a:ahLst/>
            <a:cxnLst/>
            <a:rect l="l" t="t" r="r" b="b"/>
            <a:pathLst>
              <a:path w="178435" h="885825">
                <a:moveTo>
                  <a:pt x="0" y="885398"/>
                </a:moveTo>
                <a:lnTo>
                  <a:pt x="0" y="178174"/>
                </a:lnTo>
                <a:lnTo>
                  <a:pt x="178199" y="0"/>
                </a:lnTo>
                <a:lnTo>
                  <a:pt x="178199" y="707198"/>
                </a:lnTo>
                <a:lnTo>
                  <a:pt x="0" y="885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06912" y="3681942"/>
            <a:ext cx="226695" cy="178435"/>
          </a:xfrm>
          <a:custGeom>
            <a:avLst/>
            <a:gdLst/>
            <a:ahLst/>
            <a:cxnLst/>
            <a:rect l="l" t="t" r="r" b="b"/>
            <a:pathLst>
              <a:path w="226695" h="178435">
                <a:moveTo>
                  <a:pt x="47974" y="178174"/>
                </a:moveTo>
                <a:lnTo>
                  <a:pt x="0" y="178174"/>
                </a:lnTo>
                <a:lnTo>
                  <a:pt x="178199" y="0"/>
                </a:lnTo>
                <a:lnTo>
                  <a:pt x="226174" y="0"/>
                </a:lnTo>
                <a:lnTo>
                  <a:pt x="47974" y="17817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106912" y="3681942"/>
            <a:ext cx="226695" cy="885825"/>
          </a:xfrm>
          <a:custGeom>
            <a:avLst/>
            <a:gdLst/>
            <a:ahLst/>
            <a:cxnLst/>
            <a:rect l="l" t="t" r="r" b="b"/>
            <a:pathLst>
              <a:path w="226695" h="885825">
                <a:moveTo>
                  <a:pt x="0" y="178174"/>
                </a:moveTo>
                <a:lnTo>
                  <a:pt x="178199" y="0"/>
                </a:lnTo>
                <a:lnTo>
                  <a:pt x="226174" y="0"/>
                </a:lnTo>
                <a:lnTo>
                  <a:pt x="226174" y="707198"/>
                </a:lnTo>
                <a:lnTo>
                  <a:pt x="47974" y="885398"/>
                </a:lnTo>
                <a:lnTo>
                  <a:pt x="0" y="885398"/>
                </a:lnTo>
                <a:lnTo>
                  <a:pt x="0" y="1781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06912" y="3681942"/>
            <a:ext cx="226695" cy="178435"/>
          </a:xfrm>
          <a:custGeom>
            <a:avLst/>
            <a:gdLst/>
            <a:ahLst/>
            <a:cxnLst/>
            <a:rect l="l" t="t" r="r" b="b"/>
            <a:pathLst>
              <a:path w="226695" h="178435">
                <a:moveTo>
                  <a:pt x="0" y="178174"/>
                </a:moveTo>
                <a:lnTo>
                  <a:pt x="47974" y="178174"/>
                </a:lnTo>
                <a:lnTo>
                  <a:pt x="22617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54887" y="3860117"/>
            <a:ext cx="0" cy="707390"/>
          </a:xfrm>
          <a:custGeom>
            <a:avLst/>
            <a:gdLst/>
            <a:ahLst/>
            <a:cxnLst/>
            <a:rect l="l" t="t" r="r" b="b"/>
            <a:pathLst>
              <a:path h="707389">
                <a:moveTo>
                  <a:pt x="0" y="0"/>
                </a:moveTo>
                <a:lnTo>
                  <a:pt x="0" y="707223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23590" y="3751067"/>
            <a:ext cx="781685" cy="99060"/>
          </a:xfrm>
          <a:custGeom>
            <a:avLst/>
            <a:gdLst/>
            <a:ahLst/>
            <a:cxnLst/>
            <a:rect l="l" t="t" r="r" b="b"/>
            <a:pathLst>
              <a:path w="781685" h="99060">
                <a:moveTo>
                  <a:pt x="0" y="98149"/>
                </a:moveTo>
                <a:lnTo>
                  <a:pt x="274" y="97899"/>
                </a:lnTo>
                <a:lnTo>
                  <a:pt x="949" y="97374"/>
                </a:lnTo>
                <a:lnTo>
                  <a:pt x="1624" y="96824"/>
                </a:lnTo>
                <a:lnTo>
                  <a:pt x="47915" y="68181"/>
                </a:lnTo>
                <a:lnTo>
                  <a:pt x="101674" y="45924"/>
                </a:lnTo>
                <a:lnTo>
                  <a:pt x="143130" y="32946"/>
                </a:lnTo>
                <a:lnTo>
                  <a:pt x="188233" y="21757"/>
                </a:lnTo>
                <a:lnTo>
                  <a:pt x="236255" y="12612"/>
                </a:lnTo>
                <a:lnTo>
                  <a:pt x="286465" y="5767"/>
                </a:lnTo>
                <a:lnTo>
                  <a:pt x="338131" y="1478"/>
                </a:lnTo>
                <a:lnTo>
                  <a:pt x="390524" y="0"/>
                </a:lnTo>
                <a:lnTo>
                  <a:pt x="442925" y="1515"/>
                </a:lnTo>
                <a:lnTo>
                  <a:pt x="494594" y="5843"/>
                </a:lnTo>
                <a:lnTo>
                  <a:pt x="544802" y="12728"/>
                </a:lnTo>
                <a:lnTo>
                  <a:pt x="592820" y="21914"/>
                </a:lnTo>
                <a:lnTo>
                  <a:pt x="637920" y="33148"/>
                </a:lnTo>
                <a:lnTo>
                  <a:pt x="679373" y="46174"/>
                </a:lnTo>
                <a:lnTo>
                  <a:pt x="733132" y="68506"/>
                </a:lnTo>
                <a:lnTo>
                  <a:pt x="774573" y="93424"/>
                </a:lnTo>
                <a:lnTo>
                  <a:pt x="775998" y="94524"/>
                </a:lnTo>
                <a:lnTo>
                  <a:pt x="777398" y="95599"/>
                </a:lnTo>
                <a:lnTo>
                  <a:pt x="778748" y="96699"/>
                </a:lnTo>
                <a:lnTo>
                  <a:pt x="779448" y="97224"/>
                </a:lnTo>
                <a:lnTo>
                  <a:pt x="780098" y="97774"/>
                </a:lnTo>
                <a:lnTo>
                  <a:pt x="780773" y="98324"/>
                </a:lnTo>
                <a:lnTo>
                  <a:pt x="781173" y="9867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01190" y="3841067"/>
            <a:ext cx="36195" cy="45720"/>
          </a:xfrm>
          <a:custGeom>
            <a:avLst/>
            <a:gdLst/>
            <a:ahLst/>
            <a:cxnLst/>
            <a:rect l="l" t="t" r="r" b="b"/>
            <a:pathLst>
              <a:path w="36195" h="45720">
                <a:moveTo>
                  <a:pt x="0" y="45124"/>
                </a:moveTo>
                <a:lnTo>
                  <a:pt x="8949" y="0"/>
                </a:lnTo>
                <a:lnTo>
                  <a:pt x="35849" y="16299"/>
                </a:lnTo>
                <a:lnTo>
                  <a:pt x="0" y="451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01190" y="3841067"/>
            <a:ext cx="36195" cy="45720"/>
          </a:xfrm>
          <a:custGeom>
            <a:avLst/>
            <a:gdLst/>
            <a:ahLst/>
            <a:cxnLst/>
            <a:rect l="l" t="t" r="r" b="b"/>
            <a:pathLst>
              <a:path w="36195" h="45720">
                <a:moveTo>
                  <a:pt x="8949" y="0"/>
                </a:moveTo>
                <a:lnTo>
                  <a:pt x="0" y="45124"/>
                </a:lnTo>
                <a:lnTo>
                  <a:pt x="35849" y="16299"/>
                </a:lnTo>
                <a:lnTo>
                  <a:pt x="89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91288" y="3841617"/>
            <a:ext cx="36195" cy="45720"/>
          </a:xfrm>
          <a:custGeom>
            <a:avLst/>
            <a:gdLst/>
            <a:ahLst/>
            <a:cxnLst/>
            <a:rect l="l" t="t" r="r" b="b"/>
            <a:pathLst>
              <a:path w="36195" h="45720">
                <a:moveTo>
                  <a:pt x="35799" y="45149"/>
                </a:moveTo>
                <a:lnTo>
                  <a:pt x="0" y="16249"/>
                </a:lnTo>
                <a:lnTo>
                  <a:pt x="26974" y="0"/>
                </a:lnTo>
                <a:lnTo>
                  <a:pt x="35799" y="451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91288" y="3841617"/>
            <a:ext cx="36195" cy="45720"/>
          </a:xfrm>
          <a:custGeom>
            <a:avLst/>
            <a:gdLst/>
            <a:ahLst/>
            <a:cxnLst/>
            <a:rect l="l" t="t" r="r" b="b"/>
            <a:pathLst>
              <a:path w="36195" h="45720">
                <a:moveTo>
                  <a:pt x="0" y="16249"/>
                </a:moveTo>
                <a:lnTo>
                  <a:pt x="35799" y="45149"/>
                </a:lnTo>
                <a:lnTo>
                  <a:pt x="26974" y="0"/>
                </a:lnTo>
                <a:lnTo>
                  <a:pt x="0" y="162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359441" y="3536721"/>
            <a:ext cx="1666875" cy="269240"/>
          </a:xfrm>
          <a:custGeom>
            <a:avLst/>
            <a:gdLst/>
            <a:ahLst/>
            <a:cxnLst/>
            <a:rect l="l" t="t" r="r" b="b"/>
            <a:pathLst>
              <a:path w="1666875" h="269239">
                <a:moveTo>
                  <a:pt x="0" y="104921"/>
                </a:moveTo>
                <a:lnTo>
                  <a:pt x="72551" y="76339"/>
                </a:lnTo>
                <a:lnTo>
                  <a:pt x="118521" y="63218"/>
                </a:lnTo>
                <a:lnTo>
                  <a:pt x="170806" y="50785"/>
                </a:lnTo>
                <a:lnTo>
                  <a:pt x="228774" y="39246"/>
                </a:lnTo>
                <a:lnTo>
                  <a:pt x="270258" y="32149"/>
                </a:lnTo>
                <a:lnTo>
                  <a:pt x="313800" y="25597"/>
                </a:lnTo>
                <a:lnTo>
                  <a:pt x="359211" y="19650"/>
                </a:lnTo>
                <a:lnTo>
                  <a:pt x="406305" y="14368"/>
                </a:lnTo>
                <a:lnTo>
                  <a:pt x="454896" y="9812"/>
                </a:lnTo>
                <a:lnTo>
                  <a:pt x="504795" y="6040"/>
                </a:lnTo>
                <a:lnTo>
                  <a:pt x="555817" y="3113"/>
                </a:lnTo>
                <a:lnTo>
                  <a:pt x="607775" y="1090"/>
                </a:lnTo>
                <a:lnTo>
                  <a:pt x="660481" y="33"/>
                </a:lnTo>
                <a:lnTo>
                  <a:pt x="713749" y="0"/>
                </a:lnTo>
                <a:lnTo>
                  <a:pt x="767392" y="1051"/>
                </a:lnTo>
                <a:lnTo>
                  <a:pt x="821223" y="3246"/>
                </a:lnTo>
                <a:lnTo>
                  <a:pt x="875048" y="6623"/>
                </a:lnTo>
                <a:lnTo>
                  <a:pt x="928688" y="11163"/>
                </a:lnTo>
                <a:lnTo>
                  <a:pt x="981954" y="16826"/>
                </a:lnTo>
                <a:lnTo>
                  <a:pt x="1034659" y="23572"/>
                </a:lnTo>
                <a:lnTo>
                  <a:pt x="1086618" y="31360"/>
                </a:lnTo>
                <a:lnTo>
                  <a:pt x="1137641" y="40149"/>
                </a:lnTo>
                <a:lnTo>
                  <a:pt x="1187542" y="49899"/>
                </a:lnTo>
                <a:lnTo>
                  <a:pt x="1236135" y="60570"/>
                </a:lnTo>
                <a:lnTo>
                  <a:pt x="1283231" y="72120"/>
                </a:lnTo>
                <a:lnTo>
                  <a:pt x="1328644" y="84510"/>
                </a:lnTo>
                <a:lnTo>
                  <a:pt x="1372187" y="97699"/>
                </a:lnTo>
                <a:lnTo>
                  <a:pt x="1413672" y="111646"/>
                </a:lnTo>
                <a:lnTo>
                  <a:pt x="1471626" y="133898"/>
                </a:lnTo>
                <a:lnTo>
                  <a:pt x="1523906" y="157627"/>
                </a:lnTo>
                <a:lnTo>
                  <a:pt x="1569881" y="182696"/>
                </a:lnTo>
                <a:lnTo>
                  <a:pt x="1608921" y="208971"/>
                </a:lnTo>
                <a:lnTo>
                  <a:pt x="1640368" y="236324"/>
                </a:lnTo>
                <a:lnTo>
                  <a:pt x="1664396" y="265795"/>
                </a:lnTo>
                <a:lnTo>
                  <a:pt x="1665171" y="266995"/>
                </a:lnTo>
                <a:lnTo>
                  <a:pt x="1665896" y="268195"/>
                </a:lnTo>
                <a:lnTo>
                  <a:pt x="1666246" y="26877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328791" y="3630492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0" y="41624"/>
                </a:moveTo>
                <a:lnTo>
                  <a:pt x="19549" y="0"/>
                </a:lnTo>
                <a:lnTo>
                  <a:pt x="41749" y="22299"/>
                </a:lnTo>
                <a:lnTo>
                  <a:pt x="0" y="416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328791" y="3630492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19549" y="0"/>
                </a:moveTo>
                <a:lnTo>
                  <a:pt x="0" y="41624"/>
                </a:lnTo>
                <a:lnTo>
                  <a:pt x="41749" y="22299"/>
                </a:lnTo>
                <a:lnTo>
                  <a:pt x="195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10638" y="3800867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79" h="46354">
                <a:moveTo>
                  <a:pt x="27699" y="45949"/>
                </a:moveTo>
                <a:lnTo>
                  <a:pt x="0" y="9224"/>
                </a:lnTo>
                <a:lnTo>
                  <a:pt x="30099" y="0"/>
                </a:lnTo>
                <a:lnTo>
                  <a:pt x="27699" y="459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010637" y="3800867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79" h="46354">
                <a:moveTo>
                  <a:pt x="0" y="9224"/>
                </a:moveTo>
                <a:lnTo>
                  <a:pt x="27699" y="45949"/>
                </a:lnTo>
                <a:lnTo>
                  <a:pt x="30099" y="0"/>
                </a:lnTo>
                <a:lnTo>
                  <a:pt x="0" y="92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1647447" y="3854606"/>
            <a:ext cx="182308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Corresponding pairs of  downsampling and  upsampling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</a:t>
            </a:r>
            <a:r>
              <a:rPr sz="2800" spc="-15" dirty="0">
                <a:solidFill>
                  <a:srgbClr val="000000"/>
                </a:solidFill>
              </a:rPr>
              <a:t>Transpose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57334" y="2033583"/>
          <a:ext cx="1531619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22827" y="2015808"/>
          <a:ext cx="1531619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875488" y="3710103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1868" y="3710103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2341" y="1051049"/>
            <a:ext cx="486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Recall: </a:t>
            </a:r>
            <a:r>
              <a:rPr sz="1800" spc="-5" dirty="0">
                <a:latin typeface="Arial"/>
                <a:cs typeface="Arial"/>
              </a:rPr>
              <a:t>Normal </a:t>
            </a:r>
            <a:r>
              <a:rPr sz="1800" dirty="0">
                <a:latin typeface="Arial"/>
                <a:cs typeface="Arial"/>
              </a:rPr>
              <a:t>3 x 3 convolution, stride 1 </a:t>
            </a:r>
            <a:r>
              <a:rPr sz="1800" spc="-5" dirty="0">
                <a:latin typeface="Arial"/>
                <a:cs typeface="Arial"/>
              </a:rPr>
              <a:t>pad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2341" y="1051049"/>
            <a:ext cx="486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Recall: </a:t>
            </a:r>
            <a:r>
              <a:rPr sz="1800" spc="-5" dirty="0">
                <a:latin typeface="Arial"/>
                <a:cs typeface="Arial"/>
              </a:rPr>
              <a:t>Normal </a:t>
            </a:r>
            <a:r>
              <a:rPr sz="1800" dirty="0">
                <a:latin typeface="Arial"/>
                <a:cs typeface="Arial"/>
              </a:rPr>
              <a:t>3 x 3 convolution, stride 1 </a:t>
            </a:r>
            <a:r>
              <a:rPr sz="1800" spc="-5" dirty="0">
                <a:latin typeface="Arial"/>
                <a:cs typeface="Arial"/>
              </a:rPr>
              <a:t>pad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22827" y="2015808"/>
          <a:ext cx="1531619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56547" y="1666141"/>
          <a:ext cx="1919601" cy="1920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06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1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875488" y="3710103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1868" y="3710103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8468" y="2246345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>
                <a:moveTo>
                  <a:pt x="0" y="0"/>
                </a:moveTo>
                <a:lnTo>
                  <a:pt x="12814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5628" y="2184860"/>
            <a:ext cx="158249" cy="122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33495" y="2416230"/>
            <a:ext cx="108077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Dot product  between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filter  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</a:t>
            </a:r>
            <a:r>
              <a:rPr sz="2800" spc="-15" dirty="0">
                <a:solidFill>
                  <a:srgbClr val="000000"/>
                </a:solidFill>
              </a:rPr>
              <a:t>Transpose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922827" y="2015808"/>
          <a:ext cx="1531619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75488" y="3710103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1868" y="3710103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56547" y="1666141"/>
          <a:ext cx="1919604" cy="1920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06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1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308468" y="2246345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>
                <a:moveTo>
                  <a:pt x="0" y="0"/>
                </a:moveTo>
                <a:lnTo>
                  <a:pt x="12814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5628" y="2184860"/>
            <a:ext cx="158249" cy="122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33495" y="2416230"/>
            <a:ext cx="108077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Dot product  between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filter  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</a:t>
            </a:r>
            <a:r>
              <a:rPr sz="2800" spc="-15" dirty="0">
                <a:solidFill>
                  <a:srgbClr val="000000"/>
                </a:solidFill>
              </a:rPr>
              <a:t>Transpose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2102341" y="1051049"/>
            <a:ext cx="486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Recall: </a:t>
            </a:r>
            <a:r>
              <a:rPr sz="1800" spc="-5" dirty="0">
                <a:latin typeface="Arial"/>
                <a:cs typeface="Arial"/>
              </a:rPr>
              <a:t>Normal </a:t>
            </a:r>
            <a:r>
              <a:rPr sz="1800" dirty="0">
                <a:latin typeface="Arial"/>
                <a:cs typeface="Arial"/>
              </a:rPr>
              <a:t>3 x 3 convolution, stride 1 </a:t>
            </a:r>
            <a:r>
              <a:rPr sz="1800" spc="-5" dirty="0">
                <a:latin typeface="Arial"/>
                <a:cs typeface="Arial"/>
              </a:rPr>
              <a:t>pad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557334" y="2033583"/>
          <a:ext cx="1531619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</a:t>
            </a:r>
            <a:r>
              <a:rPr sz="2800" spc="-15" dirty="0">
                <a:solidFill>
                  <a:srgbClr val="000000"/>
                </a:solidFill>
              </a:rPr>
              <a:t>Transpose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05676" y="2376457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875488" y="3710103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1868" y="3710103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2341" y="1051049"/>
            <a:ext cx="486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Recall: </a:t>
            </a:r>
            <a:r>
              <a:rPr sz="1800" spc="-5" dirty="0">
                <a:latin typeface="Arial"/>
                <a:cs typeface="Arial"/>
              </a:rPr>
              <a:t>Normal </a:t>
            </a:r>
            <a:r>
              <a:rPr sz="1800" dirty="0">
                <a:latin typeface="Arial"/>
                <a:cs typeface="Arial"/>
              </a:rPr>
              <a:t>3 x 3 convolution,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 2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305676" y="2376457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75488" y="3710103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1868" y="3710103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56547" y="1666141"/>
          <a:ext cx="1919601" cy="1920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06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1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308468" y="2246345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>
                <a:moveTo>
                  <a:pt x="0" y="0"/>
                </a:moveTo>
                <a:lnTo>
                  <a:pt x="12814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5628" y="2184860"/>
            <a:ext cx="158249" cy="122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33495" y="2416230"/>
            <a:ext cx="108077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Dot product  between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filter  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</a:t>
            </a:r>
            <a:r>
              <a:rPr sz="2800" spc="-15" dirty="0">
                <a:solidFill>
                  <a:srgbClr val="000000"/>
                </a:solidFill>
              </a:rPr>
              <a:t>Transpose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2102341" y="1051049"/>
            <a:ext cx="486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Recall: </a:t>
            </a:r>
            <a:r>
              <a:rPr sz="1800" spc="-5" dirty="0">
                <a:latin typeface="Arial"/>
                <a:cs typeface="Arial"/>
              </a:rPr>
              <a:t>Normal </a:t>
            </a:r>
            <a:r>
              <a:rPr sz="1800" dirty="0">
                <a:latin typeface="Arial"/>
                <a:cs typeface="Arial"/>
              </a:rPr>
              <a:t>3 x 3 convolution,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 2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28710" y="2055204"/>
            <a:ext cx="114109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Class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Cat: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0.9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Dog: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Car: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3453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So far: Image</a:t>
            </a:r>
            <a:r>
              <a:rPr sz="2800" spc="-10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Classification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136399" y="1995643"/>
            <a:ext cx="1305297" cy="112985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2544" y="2120130"/>
            <a:ext cx="2866271" cy="96095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1999" y="3195465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50015" y="218317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36103" y="3066681"/>
            <a:ext cx="62801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1764" y="2625027"/>
            <a:ext cx="14668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Fully-Connecte</a:t>
            </a:r>
            <a:r>
              <a:rPr sz="1400" b="1" spc="10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:  </a:t>
            </a:r>
            <a:r>
              <a:rPr sz="1400" spc="-5" dirty="0">
                <a:latin typeface="Arial"/>
                <a:cs typeface="Arial"/>
              </a:rPr>
              <a:t>4096 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25514" y="2560519"/>
            <a:ext cx="1278890" cy="0"/>
          </a:xfrm>
          <a:custGeom>
            <a:avLst/>
            <a:gdLst/>
            <a:ahLst/>
            <a:cxnLst/>
            <a:rect l="l" t="t" r="r" b="b"/>
            <a:pathLst>
              <a:path w="1278889">
                <a:moveTo>
                  <a:pt x="0" y="0"/>
                </a:moveTo>
                <a:lnTo>
                  <a:pt x="127829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94287" y="2519519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07589" y="3171373"/>
            <a:ext cx="1598208" cy="653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04595" y="3275851"/>
            <a:ext cx="1625539" cy="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5960" y="471344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305676" y="2376457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75488" y="3710103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1868" y="3710103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56547" y="1666141"/>
          <a:ext cx="1917698" cy="1920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0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1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433495" y="2416230"/>
            <a:ext cx="108077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Dot product  between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filter  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710" y="2175133"/>
            <a:ext cx="1831339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Filter </a:t>
            </a:r>
            <a:r>
              <a:rPr sz="1400" dirty="0">
                <a:latin typeface="Arial"/>
                <a:cs typeface="Arial"/>
              </a:rPr>
              <a:t>moves 2 </a:t>
            </a:r>
            <a:r>
              <a:rPr sz="1400" spc="-5" dirty="0">
                <a:latin typeface="Arial"/>
                <a:cs typeface="Arial"/>
              </a:rPr>
              <a:t>pixels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  the input for every one  pixel in 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28710" y="3013332"/>
            <a:ext cx="20681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Stride gives </a:t>
            </a:r>
            <a:r>
              <a:rPr sz="1400" dirty="0">
                <a:latin typeface="Arial"/>
                <a:cs typeface="Arial"/>
              </a:rPr>
              <a:t>ratio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  </a:t>
            </a:r>
            <a:r>
              <a:rPr sz="1400" dirty="0">
                <a:latin typeface="Arial"/>
                <a:cs typeface="Arial"/>
              </a:rPr>
              <a:t>movement </a:t>
            </a:r>
            <a:r>
              <a:rPr sz="1400" spc="-5" dirty="0">
                <a:latin typeface="Arial"/>
                <a:cs typeface="Arial"/>
              </a:rPr>
              <a:t>in input and  output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08468" y="2246345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>
                <a:moveTo>
                  <a:pt x="0" y="0"/>
                </a:moveTo>
                <a:lnTo>
                  <a:pt x="12814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5628" y="2184860"/>
            <a:ext cx="158249" cy="122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02341" y="1051049"/>
            <a:ext cx="486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Recall: </a:t>
            </a:r>
            <a:r>
              <a:rPr sz="1800" spc="-5" dirty="0">
                <a:latin typeface="Arial"/>
                <a:cs typeface="Arial"/>
              </a:rPr>
              <a:t>Normal </a:t>
            </a:r>
            <a:r>
              <a:rPr sz="1800" dirty="0">
                <a:latin typeface="Arial"/>
                <a:cs typeface="Arial"/>
              </a:rPr>
              <a:t>3 x 3 convolution,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 2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</a:t>
            </a:r>
            <a:r>
              <a:rPr sz="2800" spc="-15" dirty="0">
                <a:solidFill>
                  <a:srgbClr val="000000"/>
                </a:solidFill>
              </a:rPr>
              <a:t>Transpose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2341" y="1051049"/>
            <a:ext cx="440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 x 3 </a:t>
            </a:r>
            <a:r>
              <a:rPr sz="1800" b="1" dirty="0">
                <a:latin typeface="Arial"/>
                <a:cs typeface="Arial"/>
              </a:rPr>
              <a:t>transpose </a:t>
            </a:r>
            <a:r>
              <a:rPr sz="1800" dirty="0">
                <a:latin typeface="Arial"/>
                <a:cs typeface="Arial"/>
              </a:rPr>
              <a:t>convolution, stride 2 </a:t>
            </a:r>
            <a:r>
              <a:rPr sz="1800" spc="-5" dirty="0">
                <a:latin typeface="Arial"/>
                <a:cs typeface="Arial"/>
              </a:rPr>
              <a:t>pad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</a:t>
            </a:r>
            <a:r>
              <a:rPr sz="2800" spc="-15" dirty="0">
                <a:solidFill>
                  <a:srgbClr val="000000"/>
                </a:solidFill>
              </a:rPr>
              <a:t>Transpose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40183" y="2412007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875488" y="3710103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1868" y="3710103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2827" y="2051358"/>
          <a:ext cx="1531619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40183" y="2412007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75488" y="3710103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1868" y="3710103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19915" y="1666141"/>
          <a:ext cx="1920238" cy="193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927469" y="2246345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>
                <a:moveTo>
                  <a:pt x="0" y="0"/>
                </a:moveTo>
                <a:lnTo>
                  <a:pt x="12814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4629" y="2184860"/>
            <a:ext cx="158249" cy="122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52496" y="2416230"/>
            <a:ext cx="883919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gives  weight for  filter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</a:t>
            </a:r>
            <a:r>
              <a:rPr sz="2800" spc="-15" dirty="0">
                <a:solidFill>
                  <a:srgbClr val="000000"/>
                </a:solidFill>
              </a:rPr>
              <a:t>Transpose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2102341" y="1051049"/>
            <a:ext cx="440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 x 3 </a:t>
            </a:r>
            <a:r>
              <a:rPr sz="1800" b="1" dirty="0">
                <a:latin typeface="Arial"/>
                <a:cs typeface="Arial"/>
              </a:rPr>
              <a:t>transpose </a:t>
            </a:r>
            <a:r>
              <a:rPr sz="1800" dirty="0">
                <a:latin typeface="Arial"/>
                <a:cs typeface="Arial"/>
              </a:rPr>
              <a:t>convolution, stride 2 </a:t>
            </a:r>
            <a:r>
              <a:rPr sz="1800" spc="-5" dirty="0">
                <a:latin typeface="Arial"/>
                <a:cs typeface="Arial"/>
              </a:rPr>
              <a:t>pad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40183" y="2412007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75488" y="3710103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1868" y="3710103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19915" y="1666141"/>
          <a:ext cx="1920874" cy="193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927469" y="2246345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>
                <a:moveTo>
                  <a:pt x="0" y="0"/>
                </a:moveTo>
                <a:lnTo>
                  <a:pt x="12814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4629" y="2184860"/>
            <a:ext cx="158249" cy="122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52496" y="2416230"/>
            <a:ext cx="883919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gives  weight for  filter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</a:t>
            </a:r>
            <a:r>
              <a:rPr sz="2800" spc="-15" dirty="0">
                <a:solidFill>
                  <a:srgbClr val="000000"/>
                </a:solidFill>
              </a:rPr>
              <a:t>Transpose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2341" y="1051049"/>
            <a:ext cx="440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 x 3 </a:t>
            </a:r>
            <a:r>
              <a:rPr sz="1800" b="1" dirty="0">
                <a:latin typeface="Arial"/>
                <a:cs typeface="Arial"/>
              </a:rPr>
              <a:t>transpose </a:t>
            </a:r>
            <a:r>
              <a:rPr sz="1800" dirty="0">
                <a:latin typeface="Arial"/>
                <a:cs typeface="Arial"/>
              </a:rPr>
              <a:t>convolution, stride 2 </a:t>
            </a:r>
            <a:r>
              <a:rPr sz="1800" spc="-5" dirty="0">
                <a:latin typeface="Arial"/>
                <a:cs typeface="Arial"/>
              </a:rPr>
              <a:t>pad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28710" y="2175133"/>
            <a:ext cx="190182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Filter </a:t>
            </a:r>
            <a:r>
              <a:rPr sz="1400" dirty="0">
                <a:latin typeface="Arial"/>
                <a:cs typeface="Arial"/>
              </a:rPr>
              <a:t>moves 2 </a:t>
            </a:r>
            <a:r>
              <a:rPr sz="1400" spc="-5" dirty="0">
                <a:latin typeface="Arial"/>
                <a:cs typeface="Arial"/>
              </a:rPr>
              <a:t>pixels in  the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</a:t>
            </a:r>
            <a:r>
              <a:rPr sz="1400" spc="-5" dirty="0">
                <a:latin typeface="Arial"/>
                <a:cs typeface="Arial"/>
              </a:rPr>
              <a:t> for every one  pixel in 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28710" y="3013332"/>
            <a:ext cx="20681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Stride gives </a:t>
            </a:r>
            <a:r>
              <a:rPr sz="1400" dirty="0">
                <a:latin typeface="Arial"/>
                <a:cs typeface="Arial"/>
              </a:rPr>
              <a:t>ratio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  </a:t>
            </a:r>
            <a:r>
              <a:rPr sz="1400" dirty="0">
                <a:latin typeface="Arial"/>
                <a:cs typeface="Arial"/>
              </a:rPr>
              <a:t>movement </a:t>
            </a:r>
            <a:r>
              <a:rPr sz="1400" spc="-5" dirty="0">
                <a:latin typeface="Arial"/>
                <a:cs typeface="Arial"/>
              </a:rPr>
              <a:t>in output and  input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40183" y="2412007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75488" y="3710103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1868" y="3710103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27589" y="2051370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90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0439" y="2051370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90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93288" y="2051370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90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6137" y="2051370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90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58987" y="2051370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90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2840" y="2056120"/>
            <a:ext cx="1541145" cy="0"/>
          </a:xfrm>
          <a:custGeom>
            <a:avLst/>
            <a:gdLst/>
            <a:ahLst/>
            <a:cxnLst/>
            <a:rect l="l" t="t" r="r" b="b"/>
            <a:pathLst>
              <a:path w="1541145">
                <a:moveTo>
                  <a:pt x="0" y="0"/>
                </a:moveTo>
                <a:lnTo>
                  <a:pt x="1540896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2840" y="2448520"/>
            <a:ext cx="1541145" cy="0"/>
          </a:xfrm>
          <a:custGeom>
            <a:avLst/>
            <a:gdLst/>
            <a:ahLst/>
            <a:cxnLst/>
            <a:rect l="l" t="t" r="r" b="b"/>
            <a:pathLst>
              <a:path w="1541145">
                <a:moveTo>
                  <a:pt x="0" y="0"/>
                </a:moveTo>
                <a:lnTo>
                  <a:pt x="1540896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2840" y="2840919"/>
            <a:ext cx="1541145" cy="0"/>
          </a:xfrm>
          <a:custGeom>
            <a:avLst/>
            <a:gdLst/>
            <a:ahLst/>
            <a:cxnLst/>
            <a:rect l="l" t="t" r="r" b="b"/>
            <a:pathLst>
              <a:path w="1541145">
                <a:moveTo>
                  <a:pt x="0" y="0"/>
                </a:moveTo>
                <a:lnTo>
                  <a:pt x="1540896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2840" y="3233318"/>
            <a:ext cx="1541145" cy="0"/>
          </a:xfrm>
          <a:custGeom>
            <a:avLst/>
            <a:gdLst/>
            <a:ahLst/>
            <a:cxnLst/>
            <a:rect l="l" t="t" r="r" b="b"/>
            <a:pathLst>
              <a:path w="1541145">
                <a:moveTo>
                  <a:pt x="0" y="0"/>
                </a:moveTo>
                <a:lnTo>
                  <a:pt x="1540896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22840" y="3625717"/>
            <a:ext cx="1541145" cy="0"/>
          </a:xfrm>
          <a:custGeom>
            <a:avLst/>
            <a:gdLst/>
            <a:ahLst/>
            <a:cxnLst/>
            <a:rect l="l" t="t" r="r" b="b"/>
            <a:pathLst>
              <a:path w="1541145">
                <a:moveTo>
                  <a:pt x="0" y="0"/>
                </a:moveTo>
                <a:lnTo>
                  <a:pt x="1540896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38965" y="1685191"/>
            <a:ext cx="1153795" cy="1087120"/>
          </a:xfrm>
          <a:custGeom>
            <a:avLst/>
            <a:gdLst/>
            <a:ahLst/>
            <a:cxnLst/>
            <a:rect l="l" t="t" r="r" b="b"/>
            <a:pathLst>
              <a:path w="1153795" h="1087120">
                <a:moveTo>
                  <a:pt x="0" y="0"/>
                </a:moveTo>
                <a:lnTo>
                  <a:pt x="1153797" y="0"/>
                </a:lnTo>
                <a:lnTo>
                  <a:pt x="1153797" y="1086602"/>
                </a:lnTo>
                <a:lnTo>
                  <a:pt x="0" y="108660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05189" y="1685191"/>
            <a:ext cx="1153795" cy="1087120"/>
          </a:xfrm>
          <a:custGeom>
            <a:avLst/>
            <a:gdLst/>
            <a:ahLst/>
            <a:cxnLst/>
            <a:rect l="l" t="t" r="r" b="b"/>
            <a:pathLst>
              <a:path w="1153795" h="1087120">
                <a:moveTo>
                  <a:pt x="0" y="0"/>
                </a:moveTo>
                <a:lnTo>
                  <a:pt x="1153797" y="0"/>
                </a:lnTo>
                <a:lnTo>
                  <a:pt x="1153797" y="1086602"/>
                </a:lnTo>
                <a:lnTo>
                  <a:pt x="0" y="108660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7469" y="2246345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>
                <a:moveTo>
                  <a:pt x="0" y="0"/>
                </a:moveTo>
                <a:lnTo>
                  <a:pt x="12814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4629" y="2184860"/>
            <a:ext cx="158249" cy="122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52496" y="2416230"/>
            <a:ext cx="883919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gives  weight for  filter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90038" y="1285422"/>
            <a:ext cx="1383665" cy="789305"/>
          </a:xfrm>
          <a:custGeom>
            <a:avLst/>
            <a:gdLst/>
            <a:ahLst/>
            <a:cxnLst/>
            <a:rect l="l" t="t" r="r" b="b"/>
            <a:pathLst>
              <a:path w="1383665" h="789305">
                <a:moveTo>
                  <a:pt x="1383447" y="0"/>
                </a:moveTo>
                <a:lnTo>
                  <a:pt x="0" y="788685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3101" y="2018818"/>
            <a:ext cx="164599" cy="133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46514" y="979035"/>
            <a:ext cx="12407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Sum where  output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overlaps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</a:t>
            </a:r>
            <a:r>
              <a:rPr sz="2800" spc="-15" dirty="0">
                <a:solidFill>
                  <a:srgbClr val="000000"/>
                </a:solidFill>
              </a:rPr>
              <a:t>Transpose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</a:t>
            </a:r>
            <a:endParaRPr sz="2800"/>
          </a:p>
        </p:txBody>
      </p:sp>
      <p:sp>
        <p:nvSpPr>
          <p:cNvPr id="28" name="object 28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02341" y="1051049"/>
            <a:ext cx="440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 x 3 </a:t>
            </a:r>
            <a:r>
              <a:rPr sz="1800" b="1" dirty="0">
                <a:latin typeface="Arial"/>
                <a:cs typeface="Arial"/>
              </a:rPr>
              <a:t>transpose </a:t>
            </a:r>
            <a:r>
              <a:rPr sz="1800" dirty="0">
                <a:latin typeface="Arial"/>
                <a:cs typeface="Arial"/>
              </a:rPr>
              <a:t>convolution, stride 2 </a:t>
            </a:r>
            <a:r>
              <a:rPr sz="1800" spc="-5" dirty="0">
                <a:latin typeface="Arial"/>
                <a:cs typeface="Arial"/>
              </a:rPr>
              <a:t>pad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28710" y="2175133"/>
            <a:ext cx="190182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Filter </a:t>
            </a:r>
            <a:r>
              <a:rPr sz="1400" dirty="0">
                <a:latin typeface="Arial"/>
                <a:cs typeface="Arial"/>
              </a:rPr>
              <a:t>moves 2 </a:t>
            </a:r>
            <a:r>
              <a:rPr sz="1400" spc="-5" dirty="0">
                <a:latin typeface="Arial"/>
                <a:cs typeface="Arial"/>
              </a:rPr>
              <a:t>pixels in  the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</a:t>
            </a:r>
            <a:r>
              <a:rPr sz="1400" spc="-5" dirty="0">
                <a:latin typeface="Arial"/>
                <a:cs typeface="Arial"/>
              </a:rPr>
              <a:t> for every one  pixel in 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28710" y="3013332"/>
            <a:ext cx="20681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Stride gives </a:t>
            </a:r>
            <a:r>
              <a:rPr sz="1400" dirty="0">
                <a:latin typeface="Arial"/>
                <a:cs typeface="Arial"/>
              </a:rPr>
              <a:t>ratio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  </a:t>
            </a:r>
            <a:r>
              <a:rPr sz="1400" dirty="0">
                <a:latin typeface="Arial"/>
                <a:cs typeface="Arial"/>
              </a:rPr>
              <a:t>movement </a:t>
            </a:r>
            <a:r>
              <a:rPr sz="1400" spc="-5" dirty="0">
                <a:latin typeface="Arial"/>
                <a:cs typeface="Arial"/>
              </a:rPr>
              <a:t>in output and  input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40183" y="2412007"/>
          <a:ext cx="7658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75488" y="3710103"/>
            <a:ext cx="9029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1868" y="3710103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4 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27589" y="2051370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90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0439" y="2051370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90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93288" y="2051370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90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6137" y="2051370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90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58987" y="2051370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90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2840" y="2056120"/>
            <a:ext cx="1541145" cy="0"/>
          </a:xfrm>
          <a:custGeom>
            <a:avLst/>
            <a:gdLst/>
            <a:ahLst/>
            <a:cxnLst/>
            <a:rect l="l" t="t" r="r" b="b"/>
            <a:pathLst>
              <a:path w="1541145">
                <a:moveTo>
                  <a:pt x="0" y="0"/>
                </a:moveTo>
                <a:lnTo>
                  <a:pt x="1540896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2840" y="2448520"/>
            <a:ext cx="1541145" cy="0"/>
          </a:xfrm>
          <a:custGeom>
            <a:avLst/>
            <a:gdLst/>
            <a:ahLst/>
            <a:cxnLst/>
            <a:rect l="l" t="t" r="r" b="b"/>
            <a:pathLst>
              <a:path w="1541145">
                <a:moveTo>
                  <a:pt x="0" y="0"/>
                </a:moveTo>
                <a:lnTo>
                  <a:pt x="1540896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2840" y="2840919"/>
            <a:ext cx="1541145" cy="0"/>
          </a:xfrm>
          <a:custGeom>
            <a:avLst/>
            <a:gdLst/>
            <a:ahLst/>
            <a:cxnLst/>
            <a:rect l="l" t="t" r="r" b="b"/>
            <a:pathLst>
              <a:path w="1541145">
                <a:moveTo>
                  <a:pt x="0" y="0"/>
                </a:moveTo>
                <a:lnTo>
                  <a:pt x="1540896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2840" y="3233318"/>
            <a:ext cx="1541145" cy="0"/>
          </a:xfrm>
          <a:custGeom>
            <a:avLst/>
            <a:gdLst/>
            <a:ahLst/>
            <a:cxnLst/>
            <a:rect l="l" t="t" r="r" b="b"/>
            <a:pathLst>
              <a:path w="1541145">
                <a:moveTo>
                  <a:pt x="0" y="0"/>
                </a:moveTo>
                <a:lnTo>
                  <a:pt x="1540896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22840" y="3625717"/>
            <a:ext cx="1541145" cy="0"/>
          </a:xfrm>
          <a:custGeom>
            <a:avLst/>
            <a:gdLst/>
            <a:ahLst/>
            <a:cxnLst/>
            <a:rect l="l" t="t" r="r" b="b"/>
            <a:pathLst>
              <a:path w="1541145">
                <a:moveTo>
                  <a:pt x="0" y="0"/>
                </a:moveTo>
                <a:lnTo>
                  <a:pt x="1540896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38965" y="1685191"/>
            <a:ext cx="1153795" cy="1087120"/>
          </a:xfrm>
          <a:custGeom>
            <a:avLst/>
            <a:gdLst/>
            <a:ahLst/>
            <a:cxnLst/>
            <a:rect l="l" t="t" r="r" b="b"/>
            <a:pathLst>
              <a:path w="1153795" h="1087120">
                <a:moveTo>
                  <a:pt x="0" y="0"/>
                </a:moveTo>
                <a:lnTo>
                  <a:pt x="1153797" y="0"/>
                </a:lnTo>
                <a:lnTo>
                  <a:pt x="1153797" y="1086602"/>
                </a:lnTo>
                <a:lnTo>
                  <a:pt x="0" y="108660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05189" y="1685191"/>
            <a:ext cx="1153795" cy="1087120"/>
          </a:xfrm>
          <a:custGeom>
            <a:avLst/>
            <a:gdLst/>
            <a:ahLst/>
            <a:cxnLst/>
            <a:rect l="l" t="t" r="r" b="b"/>
            <a:pathLst>
              <a:path w="1153795" h="1087120">
                <a:moveTo>
                  <a:pt x="0" y="0"/>
                </a:moveTo>
                <a:lnTo>
                  <a:pt x="1153797" y="0"/>
                </a:lnTo>
                <a:lnTo>
                  <a:pt x="1153797" y="1086602"/>
                </a:lnTo>
                <a:lnTo>
                  <a:pt x="0" y="108660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7469" y="2246345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>
                <a:moveTo>
                  <a:pt x="0" y="0"/>
                </a:moveTo>
                <a:lnTo>
                  <a:pt x="12814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4629" y="2184860"/>
            <a:ext cx="158249" cy="122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52496" y="2416230"/>
            <a:ext cx="883919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gives  weight for  filter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90038" y="1285422"/>
            <a:ext cx="1383665" cy="789305"/>
          </a:xfrm>
          <a:custGeom>
            <a:avLst/>
            <a:gdLst/>
            <a:ahLst/>
            <a:cxnLst/>
            <a:rect l="l" t="t" r="r" b="b"/>
            <a:pathLst>
              <a:path w="1383665" h="789305">
                <a:moveTo>
                  <a:pt x="1383447" y="0"/>
                </a:moveTo>
                <a:lnTo>
                  <a:pt x="0" y="788685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3101" y="2018818"/>
            <a:ext cx="164599" cy="133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46514" y="979035"/>
            <a:ext cx="12407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Sum where  output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overlaps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1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</a:t>
            </a:r>
            <a:r>
              <a:rPr sz="2800" spc="-15" dirty="0">
                <a:solidFill>
                  <a:srgbClr val="000000"/>
                </a:solidFill>
              </a:rPr>
              <a:t>Transpose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</a:t>
            </a:r>
            <a:endParaRPr sz="2800"/>
          </a:p>
        </p:txBody>
      </p:sp>
      <p:sp>
        <p:nvSpPr>
          <p:cNvPr id="23" name="object 23"/>
          <p:cNvSpPr txBox="1"/>
          <p:nvPr/>
        </p:nvSpPr>
        <p:spPr>
          <a:xfrm>
            <a:off x="2102341" y="1051049"/>
            <a:ext cx="440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 x 3 </a:t>
            </a:r>
            <a:r>
              <a:rPr sz="1800" b="1" dirty="0">
                <a:latin typeface="Arial"/>
                <a:cs typeface="Arial"/>
              </a:rPr>
              <a:t>transpose </a:t>
            </a:r>
            <a:r>
              <a:rPr sz="1800" dirty="0">
                <a:latin typeface="Arial"/>
                <a:cs typeface="Arial"/>
              </a:rPr>
              <a:t>convolution, stride 2 </a:t>
            </a:r>
            <a:r>
              <a:rPr sz="1800" spc="-5" dirty="0">
                <a:latin typeface="Arial"/>
                <a:cs typeface="Arial"/>
              </a:rPr>
              <a:t>pad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28710" y="2175133"/>
            <a:ext cx="190182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Filter </a:t>
            </a:r>
            <a:r>
              <a:rPr sz="1400" dirty="0">
                <a:latin typeface="Arial"/>
                <a:cs typeface="Arial"/>
              </a:rPr>
              <a:t>moves 2 </a:t>
            </a:r>
            <a:r>
              <a:rPr sz="1400" spc="-5" dirty="0">
                <a:latin typeface="Arial"/>
                <a:cs typeface="Arial"/>
              </a:rPr>
              <a:t>pixels in  the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</a:t>
            </a:r>
            <a:r>
              <a:rPr sz="1400" spc="-5" dirty="0">
                <a:latin typeface="Arial"/>
                <a:cs typeface="Arial"/>
              </a:rPr>
              <a:t> for every one  pixel in 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28710" y="3013332"/>
            <a:ext cx="20681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Stride gives </a:t>
            </a:r>
            <a:r>
              <a:rPr sz="1400" dirty="0">
                <a:latin typeface="Arial"/>
                <a:cs typeface="Arial"/>
              </a:rPr>
              <a:t>ratio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  </a:t>
            </a:r>
            <a:r>
              <a:rPr sz="1400" dirty="0">
                <a:latin typeface="Arial"/>
                <a:cs typeface="Arial"/>
              </a:rPr>
              <a:t>movement </a:t>
            </a:r>
            <a:r>
              <a:rPr sz="1400" spc="-5" dirty="0">
                <a:latin typeface="Arial"/>
                <a:cs typeface="Arial"/>
              </a:rPr>
              <a:t>in output and  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6649" y="1159189"/>
            <a:ext cx="1675764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Other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names: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-Deconvolution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(bad)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-Upconvolution</a:t>
            </a:r>
            <a:endParaRPr sz="1400">
              <a:latin typeface="Arial"/>
              <a:cs typeface="Arial"/>
            </a:endParaRPr>
          </a:p>
          <a:p>
            <a:pPr marL="12700" marR="104139">
              <a:lnSpc>
                <a:spcPts val="1650"/>
              </a:lnSpc>
              <a:spcBef>
                <a:spcPts val="65"/>
              </a:spcBef>
            </a:pPr>
            <a:r>
              <a:rPr sz="1400" dirty="0">
                <a:latin typeface="Arial"/>
                <a:cs typeface="Arial"/>
              </a:rPr>
              <a:t>-Fractionally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strided  convolution</a:t>
            </a:r>
            <a:endParaRPr sz="1400">
              <a:latin typeface="Arial"/>
              <a:cs typeface="Arial"/>
            </a:endParaRPr>
          </a:p>
          <a:p>
            <a:pPr marL="12700" marR="23241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-Backward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strided  convolution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5712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Learnable Upsampling: 1D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Example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47698" y="2343145"/>
            <a:ext cx="501015" cy="544830"/>
          </a:xfrm>
          <a:prstGeom prst="rect">
            <a:avLst/>
          </a:prstGeom>
          <a:solidFill>
            <a:srgbClr val="F4CCCC"/>
          </a:solidFill>
          <a:ln w="9524">
            <a:solidFill>
              <a:srgbClr val="9E9E9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698" y="2887944"/>
            <a:ext cx="501015" cy="544830"/>
          </a:xfrm>
          <a:prstGeom prst="rect">
            <a:avLst/>
          </a:prstGeom>
          <a:solidFill>
            <a:srgbClr val="C8DAF7"/>
          </a:solidFill>
          <a:ln w="9524">
            <a:solidFill>
              <a:srgbClr val="9E9E9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2994" y="2065995"/>
            <a:ext cx="0" cy="1644014"/>
          </a:xfrm>
          <a:custGeom>
            <a:avLst/>
            <a:gdLst/>
            <a:ahLst/>
            <a:cxnLst/>
            <a:rect l="l" t="t" r="r" b="b"/>
            <a:pathLst>
              <a:path h="1644014">
                <a:moveTo>
                  <a:pt x="0" y="0"/>
                </a:moveTo>
                <a:lnTo>
                  <a:pt x="0" y="16438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3917" y="2065995"/>
            <a:ext cx="0" cy="1644014"/>
          </a:xfrm>
          <a:custGeom>
            <a:avLst/>
            <a:gdLst/>
            <a:ahLst/>
            <a:cxnLst/>
            <a:rect l="l" t="t" r="r" b="b"/>
            <a:pathLst>
              <a:path h="1644014">
                <a:moveTo>
                  <a:pt x="0" y="0"/>
                </a:moveTo>
                <a:lnTo>
                  <a:pt x="0" y="1643896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02994" y="2070745"/>
            <a:ext cx="501015" cy="544830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2994" y="2615544"/>
            <a:ext cx="501015" cy="544830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2994" y="3160343"/>
            <a:ext cx="501015" cy="544830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Arial"/>
                <a:cs typeface="Arial"/>
              </a:rPr>
              <a:t>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093" y="1403007"/>
            <a:ext cx="768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68157" y="1449851"/>
            <a:ext cx="76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61085" y="933506"/>
            <a:ext cx="1022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731676" y="1559134"/>
          <a:ext cx="1273174" cy="27578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2850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az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0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7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+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bx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85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65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19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by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834"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bz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636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1190022" y="2091570"/>
            <a:ext cx="1765935" cy="240029"/>
          </a:xfrm>
          <a:custGeom>
            <a:avLst/>
            <a:gdLst/>
            <a:ahLst/>
            <a:cxnLst/>
            <a:rect l="l" t="t" r="r" b="b"/>
            <a:pathLst>
              <a:path w="1765935" h="240030">
                <a:moveTo>
                  <a:pt x="0" y="239999"/>
                </a:moveTo>
                <a:lnTo>
                  <a:pt x="1765496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39642" y="1679246"/>
            <a:ext cx="2179320" cy="391795"/>
          </a:xfrm>
          <a:custGeom>
            <a:avLst/>
            <a:gdLst/>
            <a:ahLst/>
            <a:cxnLst/>
            <a:rect l="l" t="t" r="r" b="b"/>
            <a:pathLst>
              <a:path w="2179320" h="391794">
                <a:moveTo>
                  <a:pt x="0" y="391499"/>
                </a:moveTo>
                <a:lnTo>
                  <a:pt x="2179195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59967" y="3147168"/>
            <a:ext cx="2168525" cy="528320"/>
          </a:xfrm>
          <a:custGeom>
            <a:avLst/>
            <a:gdLst/>
            <a:ahLst/>
            <a:cxnLst/>
            <a:rect l="l" t="t" r="r" b="b"/>
            <a:pathLst>
              <a:path w="2168525" h="528320">
                <a:moveTo>
                  <a:pt x="0" y="527698"/>
                </a:moveTo>
                <a:lnTo>
                  <a:pt x="2168395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5022" y="2874469"/>
            <a:ext cx="1720850" cy="810260"/>
          </a:xfrm>
          <a:custGeom>
            <a:avLst/>
            <a:gdLst/>
            <a:ahLst/>
            <a:cxnLst/>
            <a:rect l="l" t="t" r="r" b="b"/>
            <a:pathLst>
              <a:path w="1720850" h="810260">
                <a:moveTo>
                  <a:pt x="0" y="0"/>
                </a:moveTo>
                <a:lnTo>
                  <a:pt x="1720796" y="809998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8797" y="3425393"/>
            <a:ext cx="1679575" cy="259715"/>
          </a:xfrm>
          <a:custGeom>
            <a:avLst/>
            <a:gdLst/>
            <a:ahLst/>
            <a:cxnLst/>
            <a:rect l="l" t="t" r="r" b="b"/>
            <a:pathLst>
              <a:path w="1679575" h="259714">
                <a:moveTo>
                  <a:pt x="0" y="0"/>
                </a:moveTo>
                <a:lnTo>
                  <a:pt x="1679096" y="259199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09197" y="2139620"/>
            <a:ext cx="1784985" cy="681355"/>
          </a:xfrm>
          <a:custGeom>
            <a:avLst/>
            <a:gdLst/>
            <a:ahLst/>
            <a:cxnLst/>
            <a:rect l="l" t="t" r="r" b="b"/>
            <a:pathLst>
              <a:path w="1784985" h="681355">
                <a:moveTo>
                  <a:pt x="0" y="681298"/>
                </a:moveTo>
                <a:lnTo>
                  <a:pt x="1784696" y="0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03917" y="3705142"/>
            <a:ext cx="2157730" cy="584200"/>
          </a:xfrm>
          <a:custGeom>
            <a:avLst/>
            <a:gdLst/>
            <a:ahLst/>
            <a:cxnLst/>
            <a:rect l="l" t="t" r="r" b="b"/>
            <a:pathLst>
              <a:path w="2157729" h="584200">
                <a:moveTo>
                  <a:pt x="0" y="0"/>
                </a:moveTo>
                <a:lnTo>
                  <a:pt x="2157295" y="583798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59967" y="2091570"/>
            <a:ext cx="2120900" cy="547370"/>
          </a:xfrm>
          <a:custGeom>
            <a:avLst/>
            <a:gdLst/>
            <a:ahLst/>
            <a:cxnLst/>
            <a:rect l="l" t="t" r="r" b="b"/>
            <a:pathLst>
              <a:path w="2120900" h="547369">
                <a:moveTo>
                  <a:pt x="0" y="0"/>
                </a:moveTo>
                <a:lnTo>
                  <a:pt x="2120395" y="547198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290159" y="1572307"/>
            <a:ext cx="1615440" cy="12865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Output </a:t>
            </a:r>
            <a:r>
              <a:rPr sz="1400" dirty="0">
                <a:latin typeface="Arial"/>
                <a:cs typeface="Arial"/>
              </a:rPr>
              <a:t>contains  copies </a:t>
            </a:r>
            <a:r>
              <a:rPr sz="1400" spc="-5" dirty="0">
                <a:latin typeface="Arial"/>
                <a:cs typeface="Arial"/>
              </a:rPr>
              <a:t>of the filter  weighted by the  input, </a:t>
            </a:r>
            <a:r>
              <a:rPr sz="1400" dirty="0">
                <a:latin typeface="Arial"/>
                <a:cs typeface="Arial"/>
              </a:rPr>
              <a:t>summing </a:t>
            </a:r>
            <a:r>
              <a:rPr sz="1400" spc="-5" dirty="0">
                <a:latin typeface="Arial"/>
                <a:cs typeface="Arial"/>
              </a:rPr>
              <a:t>at  where at overlaps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  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90159" y="3039154"/>
            <a:ext cx="160591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Need to </a:t>
            </a:r>
            <a:r>
              <a:rPr sz="1400" dirty="0">
                <a:latin typeface="Arial"/>
                <a:cs typeface="Arial"/>
              </a:rPr>
              <a:t>crop </a:t>
            </a:r>
            <a:r>
              <a:rPr sz="1400" spc="-5" dirty="0">
                <a:latin typeface="Arial"/>
                <a:cs typeface="Arial"/>
              </a:rPr>
              <a:t>one  pixel from output to  </a:t>
            </a:r>
            <a:r>
              <a:rPr sz="1400" dirty="0">
                <a:latin typeface="Arial"/>
                <a:cs typeface="Arial"/>
              </a:rPr>
              <a:t>make </a:t>
            </a:r>
            <a:r>
              <a:rPr sz="1400" spc="-5" dirty="0">
                <a:latin typeface="Arial"/>
                <a:cs typeface="Arial"/>
              </a:rPr>
              <a:t>output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exactly  2x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865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Convolution as </a:t>
            </a:r>
            <a:r>
              <a:rPr sz="2800" dirty="0">
                <a:solidFill>
                  <a:srgbClr val="000000"/>
                </a:solidFill>
              </a:rPr>
              <a:t>Matrix Multiplication (1D</a:t>
            </a:r>
            <a:r>
              <a:rPr sz="2800" spc="-10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Example)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48673" y="2114920"/>
            <a:ext cx="4186068" cy="1583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49144" y="997185"/>
            <a:ext cx="24326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15" dirty="0">
                <a:latin typeface="Arial"/>
                <a:cs typeface="Arial"/>
              </a:rPr>
              <a:t>We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express </a:t>
            </a:r>
            <a:r>
              <a:rPr sz="1400" dirty="0">
                <a:latin typeface="Arial"/>
                <a:cs typeface="Arial"/>
              </a:rPr>
              <a:t>convolution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  terms of </a:t>
            </a:r>
            <a:r>
              <a:rPr sz="1400" dirty="0">
                <a:latin typeface="Arial"/>
                <a:cs typeface="Arial"/>
              </a:rPr>
              <a:t>a matrix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2334" y="1611995"/>
            <a:ext cx="1527927" cy="263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02668" y="3914033"/>
            <a:ext cx="221488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Example: 1D </a:t>
            </a:r>
            <a:r>
              <a:rPr sz="1400" spc="-25" dirty="0">
                <a:latin typeface="Arial"/>
                <a:cs typeface="Arial"/>
              </a:rPr>
              <a:t>conv, </a:t>
            </a:r>
            <a:r>
              <a:rPr sz="1400" dirty="0">
                <a:latin typeface="Arial"/>
                <a:cs typeface="Arial"/>
              </a:rPr>
              <a:t>kernel  size=3, stride=1,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padding=1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865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Convolution as </a:t>
            </a:r>
            <a:r>
              <a:rPr sz="2800" dirty="0">
                <a:solidFill>
                  <a:srgbClr val="000000"/>
                </a:solidFill>
              </a:rPr>
              <a:t>Matrix Multiplication (1D</a:t>
            </a:r>
            <a:r>
              <a:rPr sz="2800" spc="-10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Example)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48673" y="2114920"/>
            <a:ext cx="4186068" cy="1583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49144" y="997185"/>
            <a:ext cx="24326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15" dirty="0">
                <a:latin typeface="Arial"/>
                <a:cs typeface="Arial"/>
              </a:rPr>
              <a:t>We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express </a:t>
            </a:r>
            <a:r>
              <a:rPr sz="1400" dirty="0">
                <a:latin typeface="Arial"/>
                <a:cs typeface="Arial"/>
              </a:rPr>
              <a:t>convolution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  terms of </a:t>
            </a:r>
            <a:r>
              <a:rPr sz="1400" dirty="0">
                <a:latin typeface="Arial"/>
                <a:cs typeface="Arial"/>
              </a:rPr>
              <a:t>a matrix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2334" y="1611995"/>
            <a:ext cx="1527927" cy="263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02668" y="3914033"/>
            <a:ext cx="221488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Example: 1D </a:t>
            </a:r>
            <a:r>
              <a:rPr sz="1400" spc="-25" dirty="0">
                <a:latin typeface="Arial"/>
                <a:cs typeface="Arial"/>
              </a:rPr>
              <a:t>conv, </a:t>
            </a:r>
            <a:r>
              <a:rPr sz="1400" dirty="0">
                <a:latin typeface="Arial"/>
                <a:cs typeface="Arial"/>
              </a:rPr>
              <a:t>kernel  size=3, stride=1,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padding=1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8416" y="997185"/>
            <a:ext cx="31140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transpose </a:t>
            </a:r>
            <a:r>
              <a:rPr sz="1400" dirty="0">
                <a:latin typeface="Arial"/>
                <a:cs typeface="Arial"/>
              </a:rPr>
              <a:t>multiplies </a:t>
            </a:r>
            <a:r>
              <a:rPr sz="1400" spc="-5" dirty="0">
                <a:latin typeface="Arial"/>
                <a:cs typeface="Arial"/>
              </a:rPr>
              <a:t>by the  transpose of the </a:t>
            </a:r>
            <a:r>
              <a:rPr sz="1400" dirty="0">
                <a:latin typeface="Arial"/>
                <a:cs typeface="Arial"/>
              </a:rPr>
              <a:t>same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matrix: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63432" y="1594954"/>
            <a:ext cx="1693905" cy="290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83811" y="3874828"/>
            <a:ext cx="317881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When </a:t>
            </a:r>
            <a:r>
              <a:rPr sz="1400" dirty="0">
                <a:latin typeface="Arial"/>
                <a:cs typeface="Arial"/>
              </a:rPr>
              <a:t>stride=1, convolution </a:t>
            </a:r>
            <a:r>
              <a:rPr sz="1400" spc="-5" dirty="0">
                <a:latin typeface="Arial"/>
                <a:cs typeface="Arial"/>
              </a:rPr>
              <a:t>transpose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is  just </a:t>
            </a:r>
            <a:r>
              <a:rPr sz="1400" dirty="0">
                <a:latin typeface="Arial"/>
                <a:cs typeface="Arial"/>
              </a:rPr>
              <a:t>a regular convolution (with </a:t>
            </a:r>
            <a:r>
              <a:rPr sz="1400" spc="-10" dirty="0">
                <a:latin typeface="Arial"/>
                <a:cs typeface="Arial"/>
              </a:rPr>
              <a:t>different  </a:t>
            </a:r>
            <a:r>
              <a:rPr sz="1400" spc="-5" dirty="0">
                <a:latin typeface="Arial"/>
                <a:cs typeface="Arial"/>
              </a:rPr>
              <a:t>padding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rules)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80440" y="2037320"/>
            <a:ext cx="3819643" cy="17673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865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Convolution as </a:t>
            </a:r>
            <a:r>
              <a:rPr sz="2800" dirty="0">
                <a:solidFill>
                  <a:srgbClr val="000000"/>
                </a:solidFill>
              </a:rPr>
              <a:t>Matrix Multiplication (1D</a:t>
            </a:r>
            <a:r>
              <a:rPr sz="2800" spc="-10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Example)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049144" y="997185"/>
            <a:ext cx="24326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15" dirty="0">
                <a:latin typeface="Arial"/>
                <a:cs typeface="Arial"/>
              </a:rPr>
              <a:t>We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express </a:t>
            </a:r>
            <a:r>
              <a:rPr sz="1400" dirty="0">
                <a:latin typeface="Arial"/>
                <a:cs typeface="Arial"/>
              </a:rPr>
              <a:t>convolution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  terms of </a:t>
            </a:r>
            <a:r>
              <a:rPr sz="1400" dirty="0">
                <a:latin typeface="Arial"/>
                <a:cs typeface="Arial"/>
              </a:rPr>
              <a:t>a matrix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2334" y="1611995"/>
            <a:ext cx="1527927" cy="263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158" y="2168525"/>
            <a:ext cx="4109026" cy="1612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02668" y="3914033"/>
            <a:ext cx="221361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Example: 1D </a:t>
            </a:r>
            <a:r>
              <a:rPr sz="1400" spc="-25" dirty="0">
                <a:latin typeface="Arial"/>
                <a:cs typeface="Arial"/>
              </a:rPr>
              <a:t>conv, </a:t>
            </a:r>
            <a:r>
              <a:rPr sz="1400" dirty="0">
                <a:latin typeface="Arial"/>
                <a:cs typeface="Arial"/>
              </a:rPr>
              <a:t>kernel  size=3,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stride=2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padding=1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49" y="2006358"/>
            <a:ext cx="5055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0" dirty="0">
                <a:solidFill>
                  <a:srgbClr val="000000"/>
                </a:solidFill>
              </a:rPr>
              <a:t>Today: </a:t>
            </a:r>
            <a:r>
              <a:rPr sz="2800" spc="-10" dirty="0">
                <a:solidFill>
                  <a:srgbClr val="000000"/>
                </a:solidFill>
              </a:rPr>
              <a:t>Segmentation,</a:t>
            </a:r>
            <a:r>
              <a:rPr sz="2800" spc="-1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Detection</a:t>
            </a:r>
            <a:endParaRPr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865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Convolution as </a:t>
            </a:r>
            <a:r>
              <a:rPr sz="2800" dirty="0">
                <a:solidFill>
                  <a:srgbClr val="000000"/>
                </a:solidFill>
              </a:rPr>
              <a:t>Matrix Multiplication (1D</a:t>
            </a:r>
            <a:r>
              <a:rPr sz="2800" spc="-10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Example)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049144" y="997185"/>
            <a:ext cx="24326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15" dirty="0">
                <a:latin typeface="Arial"/>
                <a:cs typeface="Arial"/>
              </a:rPr>
              <a:t>We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express </a:t>
            </a:r>
            <a:r>
              <a:rPr sz="1400" dirty="0">
                <a:latin typeface="Arial"/>
                <a:cs typeface="Arial"/>
              </a:rPr>
              <a:t>convolution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  terms of </a:t>
            </a:r>
            <a:r>
              <a:rPr sz="1400" dirty="0">
                <a:latin typeface="Arial"/>
                <a:cs typeface="Arial"/>
              </a:rPr>
              <a:t>a matrix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2334" y="1611995"/>
            <a:ext cx="1527927" cy="263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02668" y="3914033"/>
            <a:ext cx="221361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Example: 1D </a:t>
            </a:r>
            <a:r>
              <a:rPr sz="1400" spc="-25" dirty="0">
                <a:latin typeface="Arial"/>
                <a:cs typeface="Arial"/>
              </a:rPr>
              <a:t>conv, </a:t>
            </a:r>
            <a:r>
              <a:rPr sz="1400" dirty="0">
                <a:latin typeface="Arial"/>
                <a:cs typeface="Arial"/>
              </a:rPr>
              <a:t>kernel  size=3,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stride=2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padding=1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9201" y="2080004"/>
            <a:ext cx="2613067" cy="179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38416" y="997185"/>
            <a:ext cx="31140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transpose </a:t>
            </a:r>
            <a:r>
              <a:rPr sz="1400" dirty="0">
                <a:latin typeface="Arial"/>
                <a:cs typeface="Arial"/>
              </a:rPr>
              <a:t>multiplies </a:t>
            </a:r>
            <a:r>
              <a:rPr sz="1400" spc="-5" dirty="0">
                <a:latin typeface="Arial"/>
                <a:cs typeface="Arial"/>
              </a:rPr>
              <a:t>by the  transpose of the </a:t>
            </a:r>
            <a:r>
              <a:rPr sz="1400" dirty="0">
                <a:latin typeface="Arial"/>
                <a:cs typeface="Arial"/>
              </a:rPr>
              <a:t>same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matrix: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63432" y="1594954"/>
            <a:ext cx="1693905" cy="290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24760" y="4006158"/>
            <a:ext cx="317881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When </a:t>
            </a:r>
            <a:r>
              <a:rPr sz="1400" dirty="0">
                <a:latin typeface="Arial"/>
                <a:cs typeface="Arial"/>
              </a:rPr>
              <a:t>stride&gt;1, convolution </a:t>
            </a:r>
            <a:r>
              <a:rPr sz="1400" spc="-5" dirty="0">
                <a:latin typeface="Arial"/>
                <a:cs typeface="Arial"/>
              </a:rPr>
              <a:t>transpose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is  no longer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normal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convolution!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9158" y="2168525"/>
            <a:ext cx="4109026" cy="1612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743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88769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6095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6095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06095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8769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983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1169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8494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8494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58494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1169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771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Semantic Segmentation </a:t>
            </a:r>
            <a:r>
              <a:rPr sz="2800" spc="-5" dirty="0">
                <a:solidFill>
                  <a:srgbClr val="000000"/>
                </a:solidFill>
              </a:rPr>
              <a:t>Idea: Fully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Convolutional</a:t>
            </a:r>
            <a:endParaRPr sz="2800"/>
          </a:p>
        </p:txBody>
      </p:sp>
      <p:sp>
        <p:nvSpPr>
          <p:cNvPr id="15" name="object 15"/>
          <p:cNvSpPr/>
          <p:nvPr/>
        </p:nvSpPr>
        <p:spPr>
          <a:xfrm>
            <a:off x="190774" y="1973720"/>
            <a:ext cx="1794821" cy="119607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0453" y="3270630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3 x H x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56044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03818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19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6044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69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6044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69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6044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69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03818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55236" y="1743784"/>
            <a:ext cx="1936114" cy="1427480"/>
          </a:xfrm>
          <a:custGeom>
            <a:avLst/>
            <a:gdLst/>
            <a:ahLst/>
            <a:cxnLst/>
            <a:rect l="l" t="t" r="r" b="b"/>
            <a:pathLst>
              <a:path w="1936115" h="1427480">
                <a:moveTo>
                  <a:pt x="0" y="0"/>
                </a:moveTo>
                <a:lnTo>
                  <a:pt x="1935846" y="0"/>
                </a:lnTo>
                <a:lnTo>
                  <a:pt x="1935846" y="1427009"/>
                </a:lnTo>
                <a:lnTo>
                  <a:pt x="0" y="1427009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57136" y="2283015"/>
            <a:ext cx="1931035" cy="891540"/>
          </a:xfrm>
          <a:custGeom>
            <a:avLst/>
            <a:gdLst/>
            <a:ahLst/>
            <a:cxnLst/>
            <a:rect l="l" t="t" r="r" b="b"/>
            <a:pathLst>
              <a:path w="1931034" h="891539">
                <a:moveTo>
                  <a:pt x="0" y="891378"/>
                </a:moveTo>
                <a:lnTo>
                  <a:pt x="0" y="0"/>
                </a:lnTo>
                <a:lnTo>
                  <a:pt x="56024" y="7339"/>
                </a:lnTo>
                <a:lnTo>
                  <a:pt x="36249" y="29347"/>
                </a:lnTo>
                <a:lnTo>
                  <a:pt x="181199" y="69697"/>
                </a:lnTo>
                <a:lnTo>
                  <a:pt x="395184" y="69697"/>
                </a:lnTo>
                <a:lnTo>
                  <a:pt x="1512196" y="194422"/>
                </a:lnTo>
                <a:lnTo>
                  <a:pt x="1927296" y="227429"/>
                </a:lnTo>
                <a:lnTo>
                  <a:pt x="1930596" y="887728"/>
                </a:lnTo>
                <a:lnTo>
                  <a:pt x="0" y="891378"/>
                </a:lnTo>
                <a:close/>
              </a:path>
              <a:path w="1931034" h="891539">
                <a:moveTo>
                  <a:pt x="395184" y="69697"/>
                </a:moveTo>
                <a:lnTo>
                  <a:pt x="181199" y="69697"/>
                </a:lnTo>
                <a:lnTo>
                  <a:pt x="154849" y="7339"/>
                </a:lnTo>
                <a:lnTo>
                  <a:pt x="329449" y="62357"/>
                </a:lnTo>
                <a:lnTo>
                  <a:pt x="395184" y="69697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60435" y="1740109"/>
            <a:ext cx="1927860" cy="785495"/>
          </a:xfrm>
          <a:custGeom>
            <a:avLst/>
            <a:gdLst/>
            <a:ahLst/>
            <a:cxnLst/>
            <a:rect l="l" t="t" r="r" b="b"/>
            <a:pathLst>
              <a:path w="1927859" h="785494">
                <a:moveTo>
                  <a:pt x="1927296" y="785010"/>
                </a:moveTo>
                <a:lnTo>
                  <a:pt x="0" y="740993"/>
                </a:lnTo>
                <a:lnTo>
                  <a:pt x="0" y="73362"/>
                </a:lnTo>
                <a:lnTo>
                  <a:pt x="39549" y="36687"/>
                </a:lnTo>
                <a:lnTo>
                  <a:pt x="32949" y="0"/>
                </a:lnTo>
                <a:lnTo>
                  <a:pt x="1162972" y="0"/>
                </a:lnTo>
                <a:lnTo>
                  <a:pt x="1146497" y="36687"/>
                </a:lnTo>
                <a:lnTo>
                  <a:pt x="1162972" y="99044"/>
                </a:lnTo>
                <a:lnTo>
                  <a:pt x="1202497" y="183419"/>
                </a:lnTo>
                <a:lnTo>
                  <a:pt x="1136622" y="190747"/>
                </a:lnTo>
                <a:lnTo>
                  <a:pt x="1100372" y="249442"/>
                </a:lnTo>
                <a:lnTo>
                  <a:pt x="1080597" y="330141"/>
                </a:lnTo>
                <a:lnTo>
                  <a:pt x="952123" y="348484"/>
                </a:lnTo>
                <a:lnTo>
                  <a:pt x="981773" y="425519"/>
                </a:lnTo>
                <a:lnTo>
                  <a:pt x="1304622" y="542906"/>
                </a:lnTo>
                <a:lnTo>
                  <a:pt x="1398924" y="542906"/>
                </a:lnTo>
                <a:lnTo>
                  <a:pt x="1396897" y="550246"/>
                </a:lnTo>
                <a:lnTo>
                  <a:pt x="1927296" y="550246"/>
                </a:lnTo>
                <a:lnTo>
                  <a:pt x="1927296" y="785010"/>
                </a:lnTo>
                <a:close/>
              </a:path>
              <a:path w="1927859" h="785494">
                <a:moveTo>
                  <a:pt x="1417167" y="476874"/>
                </a:moveTo>
                <a:lnTo>
                  <a:pt x="1360647" y="476874"/>
                </a:lnTo>
                <a:lnTo>
                  <a:pt x="1393597" y="377831"/>
                </a:lnTo>
                <a:lnTo>
                  <a:pt x="1423247" y="454866"/>
                </a:lnTo>
                <a:lnTo>
                  <a:pt x="1417167" y="476874"/>
                </a:lnTo>
                <a:close/>
              </a:path>
              <a:path w="1927859" h="785494">
                <a:moveTo>
                  <a:pt x="1927296" y="550246"/>
                </a:moveTo>
                <a:lnTo>
                  <a:pt x="1396897" y="550246"/>
                </a:lnTo>
                <a:lnTo>
                  <a:pt x="1548421" y="377831"/>
                </a:lnTo>
                <a:lnTo>
                  <a:pt x="1660446" y="440199"/>
                </a:lnTo>
                <a:lnTo>
                  <a:pt x="1695048" y="440199"/>
                </a:lnTo>
                <a:lnTo>
                  <a:pt x="1709871" y="491551"/>
                </a:lnTo>
                <a:lnTo>
                  <a:pt x="1785643" y="491551"/>
                </a:lnTo>
                <a:lnTo>
                  <a:pt x="1805396" y="506221"/>
                </a:lnTo>
                <a:lnTo>
                  <a:pt x="1927296" y="506221"/>
                </a:lnTo>
                <a:lnTo>
                  <a:pt x="1927296" y="550246"/>
                </a:lnTo>
                <a:close/>
              </a:path>
              <a:path w="1927859" h="785494">
                <a:moveTo>
                  <a:pt x="1398924" y="542906"/>
                </a:moveTo>
                <a:lnTo>
                  <a:pt x="1304622" y="542906"/>
                </a:lnTo>
                <a:lnTo>
                  <a:pt x="1301347" y="484214"/>
                </a:lnTo>
                <a:lnTo>
                  <a:pt x="1330997" y="385169"/>
                </a:lnTo>
                <a:lnTo>
                  <a:pt x="1360647" y="476874"/>
                </a:lnTo>
                <a:lnTo>
                  <a:pt x="1417167" y="476874"/>
                </a:lnTo>
                <a:lnTo>
                  <a:pt x="1398924" y="542906"/>
                </a:lnTo>
                <a:close/>
              </a:path>
              <a:path w="1927859" h="785494">
                <a:moveTo>
                  <a:pt x="1695048" y="440199"/>
                </a:moveTo>
                <a:lnTo>
                  <a:pt x="1660446" y="440199"/>
                </a:lnTo>
                <a:lnTo>
                  <a:pt x="1680221" y="388834"/>
                </a:lnTo>
                <a:lnTo>
                  <a:pt x="1695048" y="440199"/>
                </a:lnTo>
                <a:close/>
              </a:path>
              <a:path w="1927859" h="785494">
                <a:moveTo>
                  <a:pt x="1927296" y="506221"/>
                </a:moveTo>
                <a:lnTo>
                  <a:pt x="1805396" y="506221"/>
                </a:lnTo>
                <a:lnTo>
                  <a:pt x="1854821" y="447526"/>
                </a:lnTo>
                <a:lnTo>
                  <a:pt x="1927296" y="447526"/>
                </a:lnTo>
                <a:lnTo>
                  <a:pt x="1927296" y="506221"/>
                </a:lnTo>
                <a:close/>
              </a:path>
              <a:path w="1927859" h="785494">
                <a:moveTo>
                  <a:pt x="1785643" y="491551"/>
                </a:moveTo>
                <a:lnTo>
                  <a:pt x="1709871" y="491551"/>
                </a:lnTo>
                <a:lnTo>
                  <a:pt x="1755996" y="469534"/>
                </a:lnTo>
                <a:lnTo>
                  <a:pt x="1785643" y="491551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84460" y="1751114"/>
            <a:ext cx="1380490" cy="1427480"/>
          </a:xfrm>
          <a:custGeom>
            <a:avLst/>
            <a:gdLst/>
            <a:ahLst/>
            <a:cxnLst/>
            <a:rect l="l" t="t" r="r" b="b"/>
            <a:pathLst>
              <a:path w="1380490" h="1427480">
                <a:moveTo>
                  <a:pt x="592262" y="179742"/>
                </a:moveTo>
                <a:lnTo>
                  <a:pt x="230624" y="179742"/>
                </a:lnTo>
                <a:lnTo>
                  <a:pt x="260274" y="113722"/>
                </a:lnTo>
                <a:lnTo>
                  <a:pt x="319574" y="22007"/>
                </a:lnTo>
                <a:lnTo>
                  <a:pt x="424999" y="0"/>
                </a:lnTo>
                <a:lnTo>
                  <a:pt x="500774" y="7339"/>
                </a:lnTo>
                <a:lnTo>
                  <a:pt x="543598" y="66032"/>
                </a:lnTo>
                <a:lnTo>
                  <a:pt x="556773" y="113722"/>
                </a:lnTo>
                <a:lnTo>
                  <a:pt x="589723" y="161399"/>
                </a:lnTo>
                <a:lnTo>
                  <a:pt x="592262" y="179742"/>
                </a:lnTo>
                <a:close/>
              </a:path>
              <a:path w="1380490" h="1427480">
                <a:moveTo>
                  <a:pt x="273449" y="1423279"/>
                </a:moveTo>
                <a:lnTo>
                  <a:pt x="164724" y="1415954"/>
                </a:lnTo>
                <a:lnTo>
                  <a:pt x="187799" y="1335254"/>
                </a:lnTo>
                <a:lnTo>
                  <a:pt x="214149" y="1221530"/>
                </a:lnTo>
                <a:lnTo>
                  <a:pt x="210849" y="1122505"/>
                </a:lnTo>
                <a:lnTo>
                  <a:pt x="207574" y="994105"/>
                </a:lnTo>
                <a:lnTo>
                  <a:pt x="177899" y="851030"/>
                </a:lnTo>
                <a:lnTo>
                  <a:pt x="135074" y="803355"/>
                </a:lnTo>
                <a:lnTo>
                  <a:pt x="108724" y="660291"/>
                </a:lnTo>
                <a:lnTo>
                  <a:pt x="115299" y="539241"/>
                </a:lnTo>
                <a:lnTo>
                  <a:pt x="125199" y="476871"/>
                </a:lnTo>
                <a:lnTo>
                  <a:pt x="112024" y="381504"/>
                </a:lnTo>
                <a:lnTo>
                  <a:pt x="141674" y="337479"/>
                </a:lnTo>
                <a:lnTo>
                  <a:pt x="105424" y="330139"/>
                </a:lnTo>
                <a:lnTo>
                  <a:pt x="36249" y="260441"/>
                </a:lnTo>
                <a:lnTo>
                  <a:pt x="0" y="190747"/>
                </a:lnTo>
                <a:lnTo>
                  <a:pt x="42824" y="143067"/>
                </a:lnTo>
                <a:lnTo>
                  <a:pt x="128499" y="139392"/>
                </a:lnTo>
                <a:lnTo>
                  <a:pt x="230624" y="179742"/>
                </a:lnTo>
                <a:lnTo>
                  <a:pt x="592262" y="179742"/>
                </a:lnTo>
                <a:lnTo>
                  <a:pt x="596323" y="209089"/>
                </a:lnTo>
                <a:lnTo>
                  <a:pt x="745661" y="209089"/>
                </a:lnTo>
                <a:lnTo>
                  <a:pt x="767623" y="227432"/>
                </a:lnTo>
                <a:lnTo>
                  <a:pt x="754448" y="271456"/>
                </a:lnTo>
                <a:lnTo>
                  <a:pt x="645723" y="374164"/>
                </a:lnTo>
                <a:lnTo>
                  <a:pt x="569973" y="385169"/>
                </a:lnTo>
                <a:lnTo>
                  <a:pt x="566673" y="447526"/>
                </a:lnTo>
                <a:lnTo>
                  <a:pt x="990330" y="447526"/>
                </a:lnTo>
                <a:lnTo>
                  <a:pt x="1090497" y="506218"/>
                </a:lnTo>
                <a:lnTo>
                  <a:pt x="1231408" y="506218"/>
                </a:lnTo>
                <a:lnTo>
                  <a:pt x="1255222" y="557583"/>
                </a:lnTo>
                <a:lnTo>
                  <a:pt x="1327711" y="557583"/>
                </a:lnTo>
                <a:lnTo>
                  <a:pt x="1380422" y="586918"/>
                </a:lnTo>
                <a:lnTo>
                  <a:pt x="1363947" y="645613"/>
                </a:lnTo>
                <a:lnTo>
                  <a:pt x="1304647" y="660291"/>
                </a:lnTo>
                <a:lnTo>
                  <a:pt x="1288172" y="722648"/>
                </a:lnTo>
                <a:lnTo>
                  <a:pt x="1352067" y="895055"/>
                </a:lnTo>
                <a:lnTo>
                  <a:pt x="635848" y="895055"/>
                </a:lnTo>
                <a:lnTo>
                  <a:pt x="637491" y="902380"/>
                </a:lnTo>
                <a:lnTo>
                  <a:pt x="583123" y="902380"/>
                </a:lnTo>
                <a:lnTo>
                  <a:pt x="582861" y="917080"/>
                </a:lnTo>
                <a:lnTo>
                  <a:pt x="299799" y="917080"/>
                </a:lnTo>
                <a:lnTo>
                  <a:pt x="293224" y="964755"/>
                </a:lnTo>
                <a:lnTo>
                  <a:pt x="306399" y="1063805"/>
                </a:lnTo>
                <a:lnTo>
                  <a:pt x="296524" y="1151830"/>
                </a:lnTo>
                <a:lnTo>
                  <a:pt x="307065" y="1195855"/>
                </a:lnTo>
                <a:lnTo>
                  <a:pt x="270149" y="1195855"/>
                </a:lnTo>
                <a:lnTo>
                  <a:pt x="270149" y="1324254"/>
                </a:lnTo>
                <a:lnTo>
                  <a:pt x="273449" y="1423279"/>
                </a:lnTo>
                <a:close/>
              </a:path>
              <a:path w="1380490" h="1427480">
                <a:moveTo>
                  <a:pt x="745661" y="209089"/>
                </a:moveTo>
                <a:lnTo>
                  <a:pt x="596323" y="209089"/>
                </a:lnTo>
                <a:lnTo>
                  <a:pt x="645723" y="172414"/>
                </a:lnTo>
                <a:lnTo>
                  <a:pt x="714923" y="183417"/>
                </a:lnTo>
                <a:lnTo>
                  <a:pt x="745661" y="209089"/>
                </a:lnTo>
                <a:close/>
              </a:path>
              <a:path w="1380490" h="1427480">
                <a:moveTo>
                  <a:pt x="990330" y="447526"/>
                </a:moveTo>
                <a:lnTo>
                  <a:pt x="566673" y="447526"/>
                </a:lnTo>
                <a:lnTo>
                  <a:pt x="662198" y="410851"/>
                </a:lnTo>
                <a:lnTo>
                  <a:pt x="744573" y="410851"/>
                </a:lnTo>
                <a:lnTo>
                  <a:pt x="840098" y="355821"/>
                </a:lnTo>
                <a:lnTo>
                  <a:pt x="919173" y="385169"/>
                </a:lnTo>
                <a:lnTo>
                  <a:pt x="965298" y="432859"/>
                </a:lnTo>
                <a:lnTo>
                  <a:pt x="990330" y="447526"/>
                </a:lnTo>
                <a:close/>
              </a:path>
              <a:path w="1380490" h="1427480">
                <a:moveTo>
                  <a:pt x="1231408" y="506218"/>
                </a:moveTo>
                <a:lnTo>
                  <a:pt x="1090497" y="506218"/>
                </a:lnTo>
                <a:lnTo>
                  <a:pt x="1202497" y="443861"/>
                </a:lnTo>
                <a:lnTo>
                  <a:pt x="1231408" y="506218"/>
                </a:lnTo>
                <a:close/>
              </a:path>
              <a:path w="1380490" h="1427480">
                <a:moveTo>
                  <a:pt x="1327711" y="557583"/>
                </a:moveTo>
                <a:lnTo>
                  <a:pt x="1255222" y="557583"/>
                </a:lnTo>
                <a:lnTo>
                  <a:pt x="1314522" y="550243"/>
                </a:lnTo>
                <a:lnTo>
                  <a:pt x="1327711" y="557583"/>
                </a:lnTo>
                <a:close/>
              </a:path>
              <a:path w="1380490" h="1427480">
                <a:moveTo>
                  <a:pt x="846698" y="1404954"/>
                </a:moveTo>
                <a:lnTo>
                  <a:pt x="767623" y="1397629"/>
                </a:lnTo>
                <a:lnTo>
                  <a:pt x="764348" y="1342579"/>
                </a:lnTo>
                <a:lnTo>
                  <a:pt x="751148" y="1294904"/>
                </a:lnTo>
                <a:lnTo>
                  <a:pt x="761048" y="1159180"/>
                </a:lnTo>
                <a:lnTo>
                  <a:pt x="744573" y="1140830"/>
                </a:lnTo>
                <a:lnTo>
                  <a:pt x="741273" y="1093155"/>
                </a:lnTo>
                <a:lnTo>
                  <a:pt x="705048" y="898730"/>
                </a:lnTo>
                <a:lnTo>
                  <a:pt x="635848" y="895055"/>
                </a:lnTo>
                <a:lnTo>
                  <a:pt x="1352067" y="895055"/>
                </a:lnTo>
                <a:lnTo>
                  <a:pt x="1365659" y="931730"/>
                </a:lnTo>
                <a:lnTo>
                  <a:pt x="1074022" y="931730"/>
                </a:lnTo>
                <a:lnTo>
                  <a:pt x="1067939" y="953755"/>
                </a:lnTo>
                <a:lnTo>
                  <a:pt x="1024597" y="953755"/>
                </a:lnTo>
                <a:lnTo>
                  <a:pt x="1024519" y="957430"/>
                </a:lnTo>
                <a:lnTo>
                  <a:pt x="800573" y="957430"/>
                </a:lnTo>
                <a:lnTo>
                  <a:pt x="830223" y="1096805"/>
                </a:lnTo>
                <a:lnTo>
                  <a:pt x="800573" y="1188530"/>
                </a:lnTo>
                <a:lnTo>
                  <a:pt x="830223" y="1316904"/>
                </a:lnTo>
                <a:lnTo>
                  <a:pt x="846698" y="1404954"/>
                </a:lnTo>
                <a:close/>
              </a:path>
              <a:path w="1380490" h="1427480">
                <a:moveTo>
                  <a:pt x="606198" y="1173855"/>
                </a:moveTo>
                <a:lnTo>
                  <a:pt x="602898" y="1063805"/>
                </a:lnTo>
                <a:lnTo>
                  <a:pt x="583123" y="902380"/>
                </a:lnTo>
                <a:lnTo>
                  <a:pt x="637491" y="902380"/>
                </a:lnTo>
                <a:lnTo>
                  <a:pt x="645723" y="939080"/>
                </a:lnTo>
                <a:lnTo>
                  <a:pt x="632548" y="1005105"/>
                </a:lnTo>
                <a:lnTo>
                  <a:pt x="652323" y="1162855"/>
                </a:lnTo>
                <a:lnTo>
                  <a:pt x="606198" y="1173855"/>
                </a:lnTo>
                <a:close/>
              </a:path>
              <a:path w="1380490" h="1427480">
                <a:moveTo>
                  <a:pt x="359099" y="1155505"/>
                </a:moveTo>
                <a:lnTo>
                  <a:pt x="329474" y="1148155"/>
                </a:lnTo>
                <a:lnTo>
                  <a:pt x="332749" y="1074805"/>
                </a:lnTo>
                <a:lnTo>
                  <a:pt x="326174" y="983105"/>
                </a:lnTo>
                <a:lnTo>
                  <a:pt x="299799" y="917080"/>
                </a:lnTo>
                <a:lnTo>
                  <a:pt x="582861" y="917080"/>
                </a:lnTo>
                <a:lnTo>
                  <a:pt x="582140" y="957430"/>
                </a:lnTo>
                <a:lnTo>
                  <a:pt x="467824" y="957430"/>
                </a:lnTo>
                <a:lnTo>
                  <a:pt x="418170" y="1041805"/>
                </a:lnTo>
                <a:lnTo>
                  <a:pt x="375574" y="1041805"/>
                </a:lnTo>
                <a:lnTo>
                  <a:pt x="398649" y="1140830"/>
                </a:lnTo>
                <a:lnTo>
                  <a:pt x="359099" y="1155505"/>
                </a:lnTo>
                <a:close/>
              </a:path>
              <a:path w="1380490" h="1427480">
                <a:moveTo>
                  <a:pt x="1284872" y="1034455"/>
                </a:moveTo>
                <a:lnTo>
                  <a:pt x="1222272" y="994105"/>
                </a:lnTo>
                <a:lnTo>
                  <a:pt x="1074022" y="931730"/>
                </a:lnTo>
                <a:lnTo>
                  <a:pt x="1365659" y="931730"/>
                </a:lnTo>
                <a:lnTo>
                  <a:pt x="1373822" y="953755"/>
                </a:lnTo>
                <a:lnTo>
                  <a:pt x="1360647" y="994105"/>
                </a:lnTo>
                <a:lnTo>
                  <a:pt x="1284872" y="1034455"/>
                </a:lnTo>
                <a:close/>
              </a:path>
              <a:path w="1380490" h="1427480">
                <a:moveTo>
                  <a:pt x="1060847" y="979430"/>
                </a:moveTo>
                <a:lnTo>
                  <a:pt x="1024597" y="953755"/>
                </a:lnTo>
                <a:lnTo>
                  <a:pt x="1067939" y="953755"/>
                </a:lnTo>
                <a:lnTo>
                  <a:pt x="1060847" y="979430"/>
                </a:lnTo>
                <a:close/>
              </a:path>
              <a:path w="1380490" h="1427480">
                <a:moveTo>
                  <a:pt x="543598" y="1426954"/>
                </a:moveTo>
                <a:lnTo>
                  <a:pt x="520548" y="1247205"/>
                </a:lnTo>
                <a:lnTo>
                  <a:pt x="484299" y="1111480"/>
                </a:lnTo>
                <a:lnTo>
                  <a:pt x="467824" y="957430"/>
                </a:lnTo>
                <a:lnTo>
                  <a:pt x="582140" y="957430"/>
                </a:lnTo>
                <a:lnTo>
                  <a:pt x="579848" y="1085805"/>
                </a:lnTo>
                <a:lnTo>
                  <a:pt x="593023" y="1166505"/>
                </a:lnTo>
                <a:lnTo>
                  <a:pt x="583123" y="1232555"/>
                </a:lnTo>
                <a:lnTo>
                  <a:pt x="602898" y="1316904"/>
                </a:lnTo>
                <a:lnTo>
                  <a:pt x="635848" y="1419629"/>
                </a:lnTo>
                <a:lnTo>
                  <a:pt x="543598" y="1426954"/>
                </a:lnTo>
                <a:close/>
              </a:path>
              <a:path w="1380490" h="1427480">
                <a:moveTo>
                  <a:pt x="905998" y="1056455"/>
                </a:moveTo>
                <a:lnTo>
                  <a:pt x="856573" y="1041805"/>
                </a:lnTo>
                <a:lnTo>
                  <a:pt x="800573" y="957430"/>
                </a:lnTo>
                <a:lnTo>
                  <a:pt x="1024519" y="957430"/>
                </a:lnTo>
                <a:lnTo>
                  <a:pt x="1023584" y="1001430"/>
                </a:lnTo>
                <a:lnTo>
                  <a:pt x="942248" y="1001430"/>
                </a:lnTo>
                <a:lnTo>
                  <a:pt x="905998" y="1056455"/>
                </a:lnTo>
                <a:close/>
              </a:path>
              <a:path w="1380490" h="1427480">
                <a:moveTo>
                  <a:pt x="1057547" y="1397629"/>
                </a:moveTo>
                <a:lnTo>
                  <a:pt x="1008122" y="1390279"/>
                </a:lnTo>
                <a:lnTo>
                  <a:pt x="985073" y="1338929"/>
                </a:lnTo>
                <a:lnTo>
                  <a:pt x="971898" y="1210530"/>
                </a:lnTo>
                <a:lnTo>
                  <a:pt x="945548" y="1126155"/>
                </a:lnTo>
                <a:lnTo>
                  <a:pt x="942248" y="1001430"/>
                </a:lnTo>
                <a:lnTo>
                  <a:pt x="1023584" y="1001430"/>
                </a:lnTo>
                <a:lnTo>
                  <a:pt x="1021322" y="1107805"/>
                </a:lnTo>
                <a:lnTo>
                  <a:pt x="1018022" y="1210530"/>
                </a:lnTo>
                <a:lnTo>
                  <a:pt x="1070722" y="1349929"/>
                </a:lnTo>
                <a:lnTo>
                  <a:pt x="1057547" y="1397629"/>
                </a:lnTo>
                <a:close/>
              </a:path>
              <a:path w="1380490" h="1427480">
                <a:moveTo>
                  <a:pt x="405224" y="1063805"/>
                </a:moveTo>
                <a:lnTo>
                  <a:pt x="375574" y="1041805"/>
                </a:lnTo>
                <a:lnTo>
                  <a:pt x="418170" y="1041805"/>
                </a:lnTo>
                <a:lnTo>
                  <a:pt x="405224" y="1063805"/>
                </a:lnTo>
                <a:close/>
              </a:path>
              <a:path w="1380490" h="1427480">
                <a:moveTo>
                  <a:pt x="309699" y="1206855"/>
                </a:moveTo>
                <a:lnTo>
                  <a:pt x="270149" y="1195855"/>
                </a:lnTo>
                <a:lnTo>
                  <a:pt x="307065" y="1195855"/>
                </a:lnTo>
                <a:lnTo>
                  <a:pt x="309699" y="1206855"/>
                </a:lnTo>
                <a:close/>
              </a:path>
            </a:pathLst>
          </a:custGeom>
          <a:solidFill>
            <a:srgbClr val="7E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98904" y="3371433"/>
            <a:ext cx="9525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indent="-22288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Predictions:  </a:t>
            </a:r>
            <a:r>
              <a:rPr sz="1400" dirty="0">
                <a:latin typeface="Arial"/>
                <a:cs typeface="Arial"/>
              </a:rPr>
              <a:t>H x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07896" y="977436"/>
            <a:ext cx="43910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Design network as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bunch of </a:t>
            </a:r>
            <a:r>
              <a:rPr sz="1400" dirty="0">
                <a:latin typeface="Arial"/>
                <a:cs typeface="Arial"/>
              </a:rPr>
              <a:t>convolutional </a:t>
            </a:r>
            <a:r>
              <a:rPr sz="1400" spc="-5" dirty="0">
                <a:latin typeface="Arial"/>
                <a:cs typeface="Arial"/>
              </a:rPr>
              <a:t>layers,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downsampling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upsampling </a:t>
            </a:r>
            <a:r>
              <a:rPr sz="1400" spc="-5" dirty="0">
                <a:latin typeface="Arial"/>
                <a:cs typeface="Arial"/>
              </a:rPr>
              <a:t>inside 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network!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60843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08618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08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60843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608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08618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65643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13417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656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65643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65643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13417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57092" y="2408340"/>
            <a:ext cx="490855" cy="367030"/>
          </a:xfrm>
          <a:custGeom>
            <a:avLst/>
            <a:gdLst/>
            <a:ahLst/>
            <a:cxnLst/>
            <a:rect l="l" t="t" r="r" b="b"/>
            <a:pathLst>
              <a:path w="490854" h="367030">
                <a:moveTo>
                  <a:pt x="0" y="0"/>
                </a:moveTo>
                <a:lnTo>
                  <a:pt x="490749" y="0"/>
                </a:lnTo>
                <a:lnTo>
                  <a:pt x="490749" y="366854"/>
                </a:lnTo>
                <a:lnTo>
                  <a:pt x="0" y="3668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47841" y="2248695"/>
            <a:ext cx="160020" cy="527050"/>
          </a:xfrm>
          <a:custGeom>
            <a:avLst/>
            <a:gdLst/>
            <a:ahLst/>
            <a:cxnLst/>
            <a:rect l="l" t="t" r="r" b="b"/>
            <a:pathLst>
              <a:path w="160020" h="527050">
                <a:moveTo>
                  <a:pt x="0" y="526498"/>
                </a:moveTo>
                <a:lnTo>
                  <a:pt x="0" y="159644"/>
                </a:lnTo>
                <a:lnTo>
                  <a:pt x="159649" y="0"/>
                </a:lnTo>
                <a:lnTo>
                  <a:pt x="159649" y="366849"/>
                </a:lnTo>
                <a:lnTo>
                  <a:pt x="0" y="5264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7092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490749" y="159644"/>
                </a:moveTo>
                <a:lnTo>
                  <a:pt x="0" y="159644"/>
                </a:lnTo>
                <a:lnTo>
                  <a:pt x="159624" y="0"/>
                </a:lnTo>
                <a:lnTo>
                  <a:pt x="650398" y="0"/>
                </a:lnTo>
                <a:lnTo>
                  <a:pt x="490749" y="15964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57092" y="2248695"/>
            <a:ext cx="650875" cy="527050"/>
          </a:xfrm>
          <a:custGeom>
            <a:avLst/>
            <a:gdLst/>
            <a:ahLst/>
            <a:cxnLst/>
            <a:rect l="l" t="t" r="r" b="b"/>
            <a:pathLst>
              <a:path w="650875" h="527050">
                <a:moveTo>
                  <a:pt x="0" y="159644"/>
                </a:moveTo>
                <a:lnTo>
                  <a:pt x="159624" y="0"/>
                </a:lnTo>
                <a:lnTo>
                  <a:pt x="650398" y="0"/>
                </a:lnTo>
                <a:lnTo>
                  <a:pt x="650398" y="366849"/>
                </a:lnTo>
                <a:lnTo>
                  <a:pt x="490749" y="526498"/>
                </a:lnTo>
                <a:lnTo>
                  <a:pt x="0" y="526498"/>
                </a:lnTo>
                <a:lnTo>
                  <a:pt x="0" y="15964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57092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0" y="159644"/>
                </a:moveTo>
                <a:lnTo>
                  <a:pt x="490749" y="159644"/>
                </a:lnTo>
                <a:lnTo>
                  <a:pt x="6503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47841" y="2408340"/>
            <a:ext cx="0" cy="367030"/>
          </a:xfrm>
          <a:custGeom>
            <a:avLst/>
            <a:gdLst/>
            <a:ahLst/>
            <a:cxnLst/>
            <a:rect l="l" t="t" r="r" b="b"/>
            <a:pathLst>
              <a:path h="367030">
                <a:moveTo>
                  <a:pt x="0" y="0"/>
                </a:moveTo>
                <a:lnTo>
                  <a:pt x="0" y="36685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94391" y="2408340"/>
            <a:ext cx="490855" cy="367030"/>
          </a:xfrm>
          <a:custGeom>
            <a:avLst/>
            <a:gdLst/>
            <a:ahLst/>
            <a:cxnLst/>
            <a:rect l="l" t="t" r="r" b="b"/>
            <a:pathLst>
              <a:path w="490854" h="367030">
                <a:moveTo>
                  <a:pt x="0" y="0"/>
                </a:moveTo>
                <a:lnTo>
                  <a:pt x="490774" y="0"/>
                </a:lnTo>
                <a:lnTo>
                  <a:pt x="490774" y="366854"/>
                </a:lnTo>
                <a:lnTo>
                  <a:pt x="0" y="3668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85165" y="2248695"/>
            <a:ext cx="160020" cy="527050"/>
          </a:xfrm>
          <a:custGeom>
            <a:avLst/>
            <a:gdLst/>
            <a:ahLst/>
            <a:cxnLst/>
            <a:rect l="l" t="t" r="r" b="b"/>
            <a:pathLst>
              <a:path w="160020" h="527050">
                <a:moveTo>
                  <a:pt x="0" y="526498"/>
                </a:moveTo>
                <a:lnTo>
                  <a:pt x="0" y="159644"/>
                </a:lnTo>
                <a:lnTo>
                  <a:pt x="159624" y="0"/>
                </a:lnTo>
                <a:lnTo>
                  <a:pt x="159624" y="366849"/>
                </a:lnTo>
                <a:lnTo>
                  <a:pt x="0" y="5264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94391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490774" y="159644"/>
                </a:moveTo>
                <a:lnTo>
                  <a:pt x="0" y="159644"/>
                </a:lnTo>
                <a:lnTo>
                  <a:pt x="159649" y="0"/>
                </a:lnTo>
                <a:lnTo>
                  <a:pt x="650398" y="0"/>
                </a:lnTo>
                <a:lnTo>
                  <a:pt x="490774" y="15964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94391" y="2248695"/>
            <a:ext cx="650875" cy="527050"/>
          </a:xfrm>
          <a:custGeom>
            <a:avLst/>
            <a:gdLst/>
            <a:ahLst/>
            <a:cxnLst/>
            <a:rect l="l" t="t" r="r" b="b"/>
            <a:pathLst>
              <a:path w="650875" h="527050">
                <a:moveTo>
                  <a:pt x="0" y="159644"/>
                </a:moveTo>
                <a:lnTo>
                  <a:pt x="159649" y="0"/>
                </a:lnTo>
                <a:lnTo>
                  <a:pt x="650398" y="0"/>
                </a:lnTo>
                <a:lnTo>
                  <a:pt x="650398" y="366849"/>
                </a:lnTo>
                <a:lnTo>
                  <a:pt x="490774" y="526498"/>
                </a:lnTo>
                <a:lnTo>
                  <a:pt x="0" y="526498"/>
                </a:lnTo>
                <a:lnTo>
                  <a:pt x="0" y="15964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94391" y="2248695"/>
            <a:ext cx="650875" cy="160020"/>
          </a:xfrm>
          <a:custGeom>
            <a:avLst/>
            <a:gdLst/>
            <a:ahLst/>
            <a:cxnLst/>
            <a:rect l="l" t="t" r="r" b="b"/>
            <a:pathLst>
              <a:path w="650875" h="160019">
                <a:moveTo>
                  <a:pt x="0" y="159644"/>
                </a:moveTo>
                <a:lnTo>
                  <a:pt x="490774" y="159644"/>
                </a:lnTo>
                <a:lnTo>
                  <a:pt x="6503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85165" y="2408340"/>
            <a:ext cx="0" cy="367030"/>
          </a:xfrm>
          <a:custGeom>
            <a:avLst/>
            <a:gdLst/>
            <a:ahLst/>
            <a:cxnLst/>
            <a:rect l="l" t="t" r="r" b="b"/>
            <a:pathLst>
              <a:path h="367030">
                <a:moveTo>
                  <a:pt x="0" y="0"/>
                </a:moveTo>
                <a:lnTo>
                  <a:pt x="0" y="36685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13440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61215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13440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13440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13440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61214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18239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66014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182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18239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182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66014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23039" y="2287492"/>
            <a:ext cx="248285" cy="621665"/>
          </a:xfrm>
          <a:custGeom>
            <a:avLst/>
            <a:gdLst/>
            <a:ahLst/>
            <a:cxnLst/>
            <a:rect l="l" t="t" r="r" b="b"/>
            <a:pathLst>
              <a:path w="248285" h="621664">
                <a:moveTo>
                  <a:pt x="0" y="0"/>
                </a:moveTo>
                <a:lnTo>
                  <a:pt x="247774" y="0"/>
                </a:lnTo>
                <a:lnTo>
                  <a:pt x="247774" y="621576"/>
                </a:lnTo>
                <a:lnTo>
                  <a:pt x="0" y="62157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70813" y="2051670"/>
            <a:ext cx="236220" cy="857885"/>
          </a:xfrm>
          <a:custGeom>
            <a:avLst/>
            <a:gdLst/>
            <a:ahLst/>
            <a:cxnLst/>
            <a:rect l="l" t="t" r="r" b="b"/>
            <a:pathLst>
              <a:path w="236220" h="857885">
                <a:moveTo>
                  <a:pt x="0" y="857398"/>
                </a:moveTo>
                <a:lnTo>
                  <a:pt x="0" y="235822"/>
                </a:lnTo>
                <a:lnTo>
                  <a:pt x="235824" y="0"/>
                </a:lnTo>
                <a:lnTo>
                  <a:pt x="235824" y="621573"/>
                </a:lnTo>
                <a:lnTo>
                  <a:pt x="0" y="85739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230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247774" y="235822"/>
                </a:moveTo>
                <a:lnTo>
                  <a:pt x="0" y="235822"/>
                </a:lnTo>
                <a:lnTo>
                  <a:pt x="235824" y="0"/>
                </a:lnTo>
                <a:lnTo>
                  <a:pt x="483599" y="0"/>
                </a:lnTo>
                <a:lnTo>
                  <a:pt x="247774" y="23582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23039" y="2051670"/>
            <a:ext cx="483870" cy="857885"/>
          </a:xfrm>
          <a:custGeom>
            <a:avLst/>
            <a:gdLst/>
            <a:ahLst/>
            <a:cxnLst/>
            <a:rect l="l" t="t" r="r" b="b"/>
            <a:pathLst>
              <a:path w="483870" h="857885">
                <a:moveTo>
                  <a:pt x="0" y="235822"/>
                </a:moveTo>
                <a:lnTo>
                  <a:pt x="235824" y="0"/>
                </a:lnTo>
                <a:lnTo>
                  <a:pt x="483599" y="0"/>
                </a:lnTo>
                <a:lnTo>
                  <a:pt x="483599" y="621573"/>
                </a:lnTo>
                <a:lnTo>
                  <a:pt x="247774" y="857398"/>
                </a:lnTo>
                <a:lnTo>
                  <a:pt x="0" y="857398"/>
                </a:lnTo>
                <a:lnTo>
                  <a:pt x="0" y="23582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23039" y="2051670"/>
            <a:ext cx="483870" cy="236220"/>
          </a:xfrm>
          <a:custGeom>
            <a:avLst/>
            <a:gdLst/>
            <a:ahLst/>
            <a:cxnLst/>
            <a:rect l="l" t="t" r="r" b="b"/>
            <a:pathLst>
              <a:path w="483870" h="236219">
                <a:moveTo>
                  <a:pt x="0" y="235822"/>
                </a:moveTo>
                <a:lnTo>
                  <a:pt x="247774" y="235822"/>
                </a:lnTo>
                <a:lnTo>
                  <a:pt x="483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70813" y="2287492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0"/>
                </a:moveTo>
                <a:lnTo>
                  <a:pt x="0" y="62157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76425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17763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350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35088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350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17763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28825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70162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874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87488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87488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7016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948375" y="3300653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1209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High-res: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H/2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487763" y="3300653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1209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High-res: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H/2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W/2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028794" y="1548942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2161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Med-res: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H/4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W/4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05190" y="1548942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2161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Med-res: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0864" dirty="0">
                <a:latin typeface="Arial"/>
                <a:cs typeface="Arial"/>
              </a:rPr>
              <a:t>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H/4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W/4</a:t>
            </a:r>
            <a:endParaRPr sz="14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677892" y="2815479"/>
            <a:ext cx="1170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3177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Low-res:  </a:t>
            </a:r>
            <a:r>
              <a:rPr sz="1400" spc="5" dirty="0">
                <a:latin typeface="Arial"/>
                <a:cs typeface="Arial"/>
              </a:rPr>
              <a:t>D</a:t>
            </a:r>
            <a:r>
              <a:rPr sz="1350" spc="7" baseline="-33950" dirty="0">
                <a:latin typeface="Arial"/>
                <a:cs typeface="Arial"/>
              </a:rPr>
              <a:t>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H/4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W/4</a:t>
            </a:r>
            <a:endParaRPr sz="14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4124" y="4272372"/>
            <a:ext cx="4619625" cy="31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Long, </a:t>
            </a:r>
            <a:r>
              <a:rPr sz="800" spc="-10" dirty="0">
                <a:latin typeface="Arial"/>
                <a:cs typeface="Arial"/>
              </a:rPr>
              <a:t>Shelhamer, </a:t>
            </a:r>
            <a:r>
              <a:rPr sz="800" spc="-5" dirty="0">
                <a:latin typeface="Arial"/>
                <a:cs typeface="Arial"/>
              </a:rPr>
              <a:t>and Darrell, </a:t>
            </a:r>
            <a:r>
              <a:rPr sz="800" dirty="0">
                <a:latin typeface="Arial"/>
                <a:cs typeface="Arial"/>
              </a:rPr>
              <a:t>“Fully </a:t>
            </a:r>
            <a:r>
              <a:rPr sz="800" spc="-5" dirty="0">
                <a:latin typeface="Arial"/>
                <a:cs typeface="Arial"/>
              </a:rPr>
              <a:t>Convolutional Networks for Semantic Segmentation”, CVPR 2015  Noh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Deconvolution Network for Semantic Segmentation”, ICCV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82949" y="1012335"/>
            <a:ext cx="133858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Downsampling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: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Pooling,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strided  convolution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974187" y="877460"/>
            <a:ext cx="1092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Upsampling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974187" y="1087010"/>
            <a:ext cx="17526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Unpooling or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strided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transpose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convolution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2649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Detection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8174" y="1701034"/>
            <a:ext cx="2093695" cy="18122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3833" y="989212"/>
            <a:ext cx="1182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Object  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37765" y="1743171"/>
            <a:ext cx="2093695" cy="1798496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17411" y="1743171"/>
            <a:ext cx="2106870" cy="1812296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478726" y="37749"/>
                </a:moveTo>
                <a:lnTo>
                  <a:pt x="294449" y="37749"/>
                </a:lnTo>
                <a:lnTo>
                  <a:pt x="323699" y="12574"/>
                </a:lnTo>
                <a:lnTo>
                  <a:pt x="424274" y="0"/>
                </a:lnTo>
                <a:lnTo>
                  <a:pt x="478726" y="37749"/>
                </a:lnTo>
                <a:close/>
              </a:path>
              <a:path w="706120" h="1053464">
                <a:moveTo>
                  <a:pt x="591612" y="54524"/>
                </a:moveTo>
                <a:lnTo>
                  <a:pt x="502924" y="54524"/>
                </a:lnTo>
                <a:lnTo>
                  <a:pt x="544973" y="18874"/>
                </a:lnTo>
                <a:lnTo>
                  <a:pt x="591612" y="54524"/>
                </a:lnTo>
                <a:close/>
              </a:path>
              <a:path w="706120" h="1053464">
                <a:moveTo>
                  <a:pt x="669954" y="507673"/>
                </a:moveTo>
                <a:lnTo>
                  <a:pt x="181049" y="507673"/>
                </a:lnTo>
                <a:lnTo>
                  <a:pt x="230424" y="390199"/>
                </a:lnTo>
                <a:lnTo>
                  <a:pt x="153624" y="306274"/>
                </a:lnTo>
                <a:lnTo>
                  <a:pt x="201174" y="138449"/>
                </a:lnTo>
                <a:lnTo>
                  <a:pt x="175574" y="94399"/>
                </a:lnTo>
                <a:lnTo>
                  <a:pt x="201174" y="23074"/>
                </a:lnTo>
                <a:lnTo>
                  <a:pt x="294449" y="37749"/>
                </a:lnTo>
                <a:lnTo>
                  <a:pt x="478726" y="37749"/>
                </a:lnTo>
                <a:lnTo>
                  <a:pt x="502924" y="54524"/>
                </a:lnTo>
                <a:lnTo>
                  <a:pt x="591612" y="54524"/>
                </a:lnTo>
                <a:lnTo>
                  <a:pt x="605348" y="65024"/>
                </a:lnTo>
                <a:lnTo>
                  <a:pt x="596198" y="148949"/>
                </a:lnTo>
                <a:lnTo>
                  <a:pt x="612648" y="209774"/>
                </a:lnTo>
                <a:lnTo>
                  <a:pt x="662023" y="260124"/>
                </a:lnTo>
                <a:lnTo>
                  <a:pt x="638248" y="335649"/>
                </a:lnTo>
                <a:lnTo>
                  <a:pt x="660198" y="356624"/>
                </a:lnTo>
                <a:lnTo>
                  <a:pt x="669954" y="507673"/>
                </a:lnTo>
                <a:close/>
              </a:path>
              <a:path w="706120" h="1053464">
                <a:moveTo>
                  <a:pt x="107899" y="629348"/>
                </a:moveTo>
                <a:lnTo>
                  <a:pt x="0" y="572723"/>
                </a:lnTo>
                <a:lnTo>
                  <a:pt x="7324" y="396474"/>
                </a:lnTo>
                <a:lnTo>
                  <a:pt x="62174" y="383899"/>
                </a:lnTo>
                <a:lnTo>
                  <a:pt x="181049" y="507673"/>
                </a:lnTo>
                <a:lnTo>
                  <a:pt x="669954" y="507673"/>
                </a:lnTo>
                <a:lnTo>
                  <a:pt x="671173" y="526548"/>
                </a:lnTo>
                <a:lnTo>
                  <a:pt x="705923" y="593698"/>
                </a:lnTo>
                <a:lnTo>
                  <a:pt x="689225" y="614673"/>
                </a:lnTo>
                <a:lnTo>
                  <a:pt x="208474" y="614673"/>
                </a:lnTo>
                <a:lnTo>
                  <a:pt x="107899" y="629348"/>
                </a:lnTo>
                <a:close/>
              </a:path>
              <a:path w="706120" h="1053464">
                <a:moveTo>
                  <a:pt x="166424" y="1053122"/>
                </a:moveTo>
                <a:lnTo>
                  <a:pt x="202999" y="952423"/>
                </a:lnTo>
                <a:lnTo>
                  <a:pt x="173749" y="774098"/>
                </a:lnTo>
                <a:lnTo>
                  <a:pt x="208474" y="614673"/>
                </a:lnTo>
                <a:lnTo>
                  <a:pt x="689225" y="614673"/>
                </a:lnTo>
                <a:lnTo>
                  <a:pt x="629098" y="690198"/>
                </a:lnTo>
                <a:lnTo>
                  <a:pt x="660198" y="797173"/>
                </a:lnTo>
                <a:lnTo>
                  <a:pt x="655172" y="809773"/>
                </a:lnTo>
                <a:lnTo>
                  <a:pt x="466349" y="809773"/>
                </a:lnTo>
                <a:lnTo>
                  <a:pt x="358449" y="816048"/>
                </a:lnTo>
                <a:lnTo>
                  <a:pt x="301749" y="870623"/>
                </a:lnTo>
                <a:lnTo>
                  <a:pt x="340149" y="1051022"/>
                </a:lnTo>
                <a:lnTo>
                  <a:pt x="166424" y="1053122"/>
                </a:lnTo>
                <a:close/>
              </a:path>
              <a:path w="706120" h="1053464">
                <a:moveTo>
                  <a:pt x="561448" y="1044722"/>
                </a:moveTo>
                <a:lnTo>
                  <a:pt x="402349" y="1040547"/>
                </a:lnTo>
                <a:lnTo>
                  <a:pt x="495599" y="872698"/>
                </a:lnTo>
                <a:lnTo>
                  <a:pt x="466349" y="809773"/>
                </a:lnTo>
                <a:lnTo>
                  <a:pt x="655172" y="809773"/>
                </a:lnTo>
                <a:lnTo>
                  <a:pt x="561448" y="1044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201174" y="138449"/>
                </a:moveTo>
                <a:lnTo>
                  <a:pt x="153624" y="306274"/>
                </a:lnTo>
                <a:lnTo>
                  <a:pt x="230424" y="390199"/>
                </a:lnTo>
                <a:lnTo>
                  <a:pt x="181049" y="507673"/>
                </a:lnTo>
                <a:lnTo>
                  <a:pt x="62174" y="383899"/>
                </a:lnTo>
                <a:lnTo>
                  <a:pt x="7324" y="396474"/>
                </a:lnTo>
                <a:lnTo>
                  <a:pt x="0" y="572723"/>
                </a:lnTo>
                <a:lnTo>
                  <a:pt x="107899" y="629348"/>
                </a:lnTo>
                <a:lnTo>
                  <a:pt x="208474" y="614673"/>
                </a:lnTo>
                <a:lnTo>
                  <a:pt x="173749" y="774098"/>
                </a:lnTo>
                <a:lnTo>
                  <a:pt x="202999" y="952423"/>
                </a:lnTo>
                <a:lnTo>
                  <a:pt x="166424" y="1053122"/>
                </a:lnTo>
                <a:lnTo>
                  <a:pt x="340149" y="1051022"/>
                </a:lnTo>
                <a:lnTo>
                  <a:pt x="301749" y="870623"/>
                </a:lnTo>
                <a:lnTo>
                  <a:pt x="358449" y="816048"/>
                </a:lnTo>
                <a:lnTo>
                  <a:pt x="466349" y="809773"/>
                </a:lnTo>
                <a:lnTo>
                  <a:pt x="495599" y="872698"/>
                </a:lnTo>
                <a:lnTo>
                  <a:pt x="402349" y="1040547"/>
                </a:lnTo>
                <a:lnTo>
                  <a:pt x="561448" y="1044722"/>
                </a:lnTo>
                <a:lnTo>
                  <a:pt x="660198" y="797173"/>
                </a:lnTo>
                <a:lnTo>
                  <a:pt x="629098" y="690198"/>
                </a:lnTo>
                <a:lnTo>
                  <a:pt x="705923" y="593698"/>
                </a:lnTo>
                <a:lnTo>
                  <a:pt x="671173" y="526548"/>
                </a:lnTo>
                <a:lnTo>
                  <a:pt x="660198" y="356624"/>
                </a:lnTo>
                <a:lnTo>
                  <a:pt x="638248" y="335649"/>
                </a:lnTo>
                <a:lnTo>
                  <a:pt x="662023" y="260124"/>
                </a:lnTo>
                <a:lnTo>
                  <a:pt x="612648" y="209774"/>
                </a:lnTo>
                <a:lnTo>
                  <a:pt x="596198" y="148949"/>
                </a:lnTo>
                <a:lnTo>
                  <a:pt x="605348" y="65024"/>
                </a:lnTo>
                <a:lnTo>
                  <a:pt x="544973" y="18874"/>
                </a:lnTo>
                <a:lnTo>
                  <a:pt x="502923" y="54524"/>
                </a:lnTo>
                <a:lnTo>
                  <a:pt x="424274" y="0"/>
                </a:lnTo>
                <a:lnTo>
                  <a:pt x="323699" y="12574"/>
                </a:lnTo>
                <a:lnTo>
                  <a:pt x="294449" y="37749"/>
                </a:lnTo>
                <a:lnTo>
                  <a:pt x="201174" y="23074"/>
                </a:lnTo>
                <a:lnTo>
                  <a:pt x="175574" y="94399"/>
                </a:lnTo>
                <a:lnTo>
                  <a:pt x="201174" y="1384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0" y="757073"/>
                </a:move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10773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close/>
              </a:path>
              <a:path w="372745" h="819785">
                <a:moveTo>
                  <a:pt x="208149" y="819773"/>
                </a:move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313199" y="610773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51574" y="406399"/>
                </a:move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13658" y="2512695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87849" y="715248"/>
                </a:move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60548" y="394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200793" y="710623"/>
                </a:lnTo>
                <a:lnTo>
                  <a:pt x="168049" y="710623"/>
                </a:lnTo>
                <a:lnTo>
                  <a:pt x="87849" y="715248"/>
                </a:lnTo>
                <a:close/>
              </a:path>
              <a:path w="317500" h="715644">
                <a:moveTo>
                  <a:pt x="260548" y="39474"/>
                </a:moveTo>
                <a:lnTo>
                  <a:pt x="217699" y="39474"/>
                </a:lnTo>
                <a:lnTo>
                  <a:pt x="259724" y="9274"/>
                </a:lnTo>
                <a:lnTo>
                  <a:pt x="260548" y="39474"/>
                </a:lnTo>
                <a:close/>
              </a:path>
              <a:path w="317500" h="715644">
                <a:moveTo>
                  <a:pt x="194799" y="712923"/>
                </a:moveTo>
                <a:lnTo>
                  <a:pt x="168049" y="710623"/>
                </a:lnTo>
                <a:lnTo>
                  <a:pt x="200793" y="710623"/>
                </a:lnTo>
                <a:lnTo>
                  <a:pt x="194799" y="71292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13658" y="2512694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32474" y="204349"/>
                </a:move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59724" y="92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194799" y="712923"/>
                </a:lnTo>
                <a:lnTo>
                  <a:pt x="168049" y="710623"/>
                </a:lnTo>
                <a:lnTo>
                  <a:pt x="87849" y="715248"/>
                </a:ln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5865" y="3970792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24" y="3980391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7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3" y="171302"/>
                </a:lnTo>
                <a:lnTo>
                  <a:pt x="1868301" y="175949"/>
                </a:lnTo>
                <a:lnTo>
                  <a:pt x="1275394" y="175949"/>
                </a:lnTo>
                <a:lnTo>
                  <a:pt x="1223231" y="180596"/>
                </a:lnTo>
                <a:lnTo>
                  <a:pt x="1175346" y="193833"/>
                </a:lnTo>
                <a:lnTo>
                  <a:pt x="1133106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19" y="241851"/>
                </a:lnTo>
                <a:lnTo>
                  <a:pt x="962689" y="214603"/>
                </a:lnTo>
                <a:lnTo>
                  <a:pt x="920448" y="193833"/>
                </a:lnTo>
                <a:lnTo>
                  <a:pt x="872564" y="180596"/>
                </a:lnTo>
                <a:lnTo>
                  <a:pt x="8204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81690" y="947623"/>
            <a:ext cx="1813560" cy="293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9539" algn="ctr">
              <a:lnSpc>
                <a:spcPts val="2210"/>
              </a:lnSpc>
            </a:pPr>
            <a:r>
              <a:rPr sz="2000" b="1" spc="-5" dirty="0">
                <a:latin typeface="Arial"/>
                <a:cs typeface="Arial"/>
              </a:rPr>
              <a:t>Instance</a:t>
            </a:r>
            <a:endParaRPr sz="2000">
              <a:latin typeface="Arial"/>
              <a:cs typeface="Arial"/>
            </a:endParaRPr>
          </a:p>
          <a:p>
            <a:pPr marR="128905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Segmentation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Times New Roman"/>
              <a:cs typeface="Times New Roman"/>
            </a:endParaRPr>
          </a:p>
          <a:p>
            <a:pPr marL="64769">
              <a:lnSpc>
                <a:spcPct val="100000"/>
              </a:lnSpc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40951" y="3593495"/>
            <a:ext cx="259143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40335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83745" y="3979266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8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1" y="171302"/>
                </a:lnTo>
                <a:lnTo>
                  <a:pt x="1839496" y="175949"/>
                </a:lnTo>
                <a:lnTo>
                  <a:pt x="1260997" y="175949"/>
                </a:lnTo>
                <a:lnTo>
                  <a:pt x="1208832" y="180596"/>
                </a:lnTo>
                <a:lnTo>
                  <a:pt x="1160946" y="193833"/>
                </a:lnTo>
                <a:lnTo>
                  <a:pt x="1118705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20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3" y="180596"/>
                </a:lnTo>
                <a:lnTo>
                  <a:pt x="805998" y="175949"/>
                </a:lnTo>
                <a:lnTo>
                  <a:pt x="227499" y="175949"/>
                </a:lnTo>
                <a:lnTo>
                  <a:pt x="175335" y="171302"/>
                </a:lnTo>
                <a:lnTo>
                  <a:pt x="127449" y="158066"/>
                </a:lnTo>
                <a:lnTo>
                  <a:pt x="85209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7171" y="967548"/>
            <a:ext cx="3965575" cy="35947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2246630" marR="34290" indent="-2247265">
              <a:lnSpc>
                <a:spcPct val="50000"/>
              </a:lnSpc>
              <a:tabLst>
                <a:tab pos="2521585" algn="l"/>
              </a:tabLst>
            </a:pPr>
            <a:r>
              <a:rPr sz="2000" b="1" spc="-5" dirty="0">
                <a:latin typeface="Arial"/>
                <a:cs typeface="Arial"/>
              </a:rPr>
              <a:t>Classification		</a:t>
            </a:r>
            <a:r>
              <a:rPr sz="3000" b="1" spc="-7" baseline="33333" dirty="0">
                <a:latin typeface="Arial"/>
                <a:cs typeface="Arial"/>
              </a:rPr>
              <a:t>Semantic  </a:t>
            </a:r>
            <a:r>
              <a:rPr sz="2000" b="1" spc="-5" dirty="0">
                <a:latin typeface="Arial"/>
                <a:cs typeface="Arial"/>
              </a:rPr>
              <a:t>Segmentation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2502535" marR="123189" indent="-1904364">
              <a:lnSpc>
                <a:spcPct val="100699"/>
              </a:lnSpc>
              <a:tabLst>
                <a:tab pos="2377440" algn="l"/>
              </a:tabLst>
            </a:pPr>
            <a:r>
              <a:rPr sz="2700" b="1" spc="-75" baseline="-18518" dirty="0">
                <a:latin typeface="Arial"/>
                <a:cs typeface="Arial"/>
              </a:rPr>
              <a:t>CAT	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GRASS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F0C131"/>
                </a:solidFill>
                <a:latin typeface="Arial"/>
                <a:cs typeface="Arial"/>
              </a:rPr>
              <a:t>CAT</a:t>
            </a:r>
            <a:r>
              <a:rPr sz="1800" spc="-35" dirty="0">
                <a:latin typeface="Arial"/>
                <a:cs typeface="Arial"/>
              </a:rPr>
              <a:t>,  </a:t>
            </a:r>
            <a:r>
              <a:rPr sz="1800" b="1" spc="-5" dirty="0">
                <a:solidFill>
                  <a:srgbClr val="A54D79"/>
                </a:solidFill>
                <a:latin typeface="Arial"/>
                <a:cs typeface="Arial"/>
              </a:rPr>
              <a:t>TREE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55575">
              <a:lnSpc>
                <a:spcPct val="100000"/>
              </a:lnSpc>
              <a:tabLst>
                <a:tab pos="2247265" algn="l"/>
              </a:tabLst>
            </a:pPr>
            <a:r>
              <a:rPr sz="1400" spc="-5" dirty="0">
                <a:latin typeface="Arial"/>
                <a:cs typeface="Arial"/>
              </a:rPr>
              <a:t>No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-5" dirty="0">
                <a:latin typeface="Arial"/>
                <a:cs typeface="Arial"/>
              </a:rPr>
              <a:t> extent	No objects, just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01180" y="1697884"/>
            <a:ext cx="2137935" cy="1818608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1637033" y="153282"/>
                </a:move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7033" y="153282"/>
                </a:lnTo>
                <a:close/>
              </a:path>
              <a:path w="1642745" h="1154430">
                <a:moveTo>
                  <a:pt x="1619246" y="333581"/>
                </a:move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637033" y="153282"/>
                </a:lnTo>
                <a:lnTo>
                  <a:pt x="1632996" y="252451"/>
                </a:lnTo>
                <a:lnTo>
                  <a:pt x="1619246" y="333581"/>
                </a:lnTo>
                <a:close/>
              </a:path>
              <a:path w="1642745" h="1154430">
                <a:moveTo>
                  <a:pt x="110102" y="288501"/>
                </a:moveTo>
                <a:lnTo>
                  <a:pt x="0" y="261456"/>
                </a:lnTo>
                <a:lnTo>
                  <a:pt x="60424" y="190687"/>
                </a:lnTo>
                <a:lnTo>
                  <a:pt x="366974" y="162262"/>
                </a:lnTo>
                <a:lnTo>
                  <a:pt x="697248" y="261456"/>
                </a:lnTo>
                <a:lnTo>
                  <a:pt x="725811" y="270439"/>
                </a:lnTo>
                <a:lnTo>
                  <a:pt x="247699" y="270439"/>
                </a:lnTo>
                <a:lnTo>
                  <a:pt x="110102" y="288501"/>
                </a:lnTo>
                <a:close/>
              </a:path>
              <a:path w="1642745" h="1154430">
                <a:moveTo>
                  <a:pt x="899073" y="937635"/>
                </a:move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725811" y="270439"/>
                </a:lnTo>
                <a:lnTo>
                  <a:pt x="926598" y="333581"/>
                </a:lnTo>
                <a:lnTo>
                  <a:pt x="1619246" y="33358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38242" y="721261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63546" y="919560"/>
                </a:lnTo>
                <a:lnTo>
                  <a:pt x="1027547" y="919560"/>
                </a:lnTo>
                <a:lnTo>
                  <a:pt x="899073" y="937635"/>
                </a:lnTo>
                <a:close/>
              </a:path>
              <a:path w="1642745" h="1154430">
                <a:moveTo>
                  <a:pt x="1550446" y="946635"/>
                </a:moveTo>
                <a:lnTo>
                  <a:pt x="1421997" y="883510"/>
                </a:lnTo>
                <a:lnTo>
                  <a:pt x="1458697" y="721261"/>
                </a:lnTo>
                <a:lnTo>
                  <a:pt x="1638242" y="721261"/>
                </a:lnTo>
                <a:lnTo>
                  <a:pt x="1642171" y="748286"/>
                </a:lnTo>
                <a:lnTo>
                  <a:pt x="1642171" y="856460"/>
                </a:lnTo>
                <a:lnTo>
                  <a:pt x="1550446" y="946635"/>
                </a:lnTo>
                <a:close/>
              </a:path>
              <a:path w="1642745" h="1154430">
                <a:moveTo>
                  <a:pt x="1210997" y="1154010"/>
                </a:moveTo>
                <a:lnTo>
                  <a:pt x="1082547" y="1063835"/>
                </a:lnTo>
                <a:lnTo>
                  <a:pt x="1027547" y="919560"/>
                </a:lnTo>
                <a:lnTo>
                  <a:pt x="1263546" y="919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60424" y="190687"/>
                </a:moveTo>
                <a:lnTo>
                  <a:pt x="366974" y="162262"/>
                </a:lnTo>
                <a:lnTo>
                  <a:pt x="697248" y="261456"/>
                </a:ln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2996" y="25245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42171" y="748285"/>
                </a:lnTo>
                <a:lnTo>
                  <a:pt x="1642171" y="856460"/>
                </a:lnTo>
                <a:lnTo>
                  <a:pt x="1550446" y="946635"/>
                </a:lnTo>
                <a:lnTo>
                  <a:pt x="1421997" y="883510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lnTo>
                  <a:pt x="1082547" y="1063835"/>
                </a:lnTo>
                <a:lnTo>
                  <a:pt x="1027547" y="919560"/>
                </a:lnTo>
                <a:lnTo>
                  <a:pt x="899073" y="937635"/>
                </a:ln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110102" y="288501"/>
                </a:lnTo>
                <a:lnTo>
                  <a:pt x="0" y="261456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2124327" y="695036"/>
                </a:move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373" y="86347"/>
                </a:lnTo>
                <a:lnTo>
                  <a:pt x="2124327" y="695036"/>
                </a:lnTo>
                <a:close/>
              </a:path>
              <a:path w="2132965" h="1138554">
                <a:moveTo>
                  <a:pt x="2132373" y="86347"/>
                </a:moveTo>
                <a:lnTo>
                  <a:pt x="1873671" y="86347"/>
                </a:lnTo>
                <a:lnTo>
                  <a:pt x="2132770" y="56329"/>
                </a:lnTo>
                <a:lnTo>
                  <a:pt x="2132373" y="86347"/>
                </a:lnTo>
                <a:close/>
              </a:path>
              <a:path w="2132965" h="1138554">
                <a:moveTo>
                  <a:pt x="2118470" y="1138085"/>
                </a:moveTo>
                <a:lnTo>
                  <a:pt x="0" y="1138085"/>
                </a:lnTo>
                <a:lnTo>
                  <a:pt x="0" y="200287"/>
                </a:ln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447" y="643386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2121837" y="883385"/>
                </a:lnTo>
                <a:lnTo>
                  <a:pt x="2118470" y="1138085"/>
                </a:lnTo>
                <a:close/>
              </a:path>
              <a:path w="2132965" h="1138554">
                <a:moveTo>
                  <a:pt x="2121837" y="883385"/>
                </a:move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2124327" y="695036"/>
                </a:lnTo>
                <a:lnTo>
                  <a:pt x="2121837" y="883385"/>
                </a:lnTo>
                <a:close/>
              </a:path>
              <a:path w="2132965" h="1138554">
                <a:moveTo>
                  <a:pt x="1077447" y="643386"/>
                </a:moveTo>
                <a:lnTo>
                  <a:pt x="914548" y="643386"/>
                </a:lnTo>
                <a:lnTo>
                  <a:pt x="1077272" y="642861"/>
                </a:lnTo>
                <a:lnTo>
                  <a:pt x="1077447" y="643386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0" y="200287"/>
                </a:move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272" y="642861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770" y="56329"/>
                </a:lnTo>
                <a:lnTo>
                  <a:pt x="2118470" y="1138085"/>
                </a:lnTo>
                <a:lnTo>
                  <a:pt x="0" y="1138085"/>
                </a:lnTo>
                <a:lnTo>
                  <a:pt x="0" y="200287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396" y="358119"/>
                </a:move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6" y="73819"/>
                </a:lnTo>
                <a:lnTo>
                  <a:pt x="2129170" y="0"/>
                </a:lnTo>
                <a:lnTo>
                  <a:pt x="2124181" y="306456"/>
                </a:lnTo>
                <a:lnTo>
                  <a:pt x="1607596" y="306456"/>
                </a:lnTo>
                <a:lnTo>
                  <a:pt x="1581929" y="332301"/>
                </a:lnTo>
                <a:lnTo>
                  <a:pt x="1068172" y="332301"/>
                </a:lnTo>
                <a:lnTo>
                  <a:pt x="1047396" y="358119"/>
                </a:lnTo>
                <a:close/>
              </a:path>
              <a:path w="2129790" h="794385">
                <a:moveTo>
                  <a:pt x="2118470" y="657193"/>
                </a:move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2124181" y="306456"/>
                </a:lnTo>
                <a:lnTo>
                  <a:pt x="2118470" y="657193"/>
                </a:lnTo>
                <a:close/>
              </a:path>
              <a:path w="2129790" h="794385">
                <a:moveTo>
                  <a:pt x="0" y="793785"/>
                </a:move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47396" y="358119"/>
                </a:lnTo>
                <a:lnTo>
                  <a:pt x="1004098" y="411921"/>
                </a:lnTo>
                <a:lnTo>
                  <a:pt x="1014614" y="47259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27210" y="638726"/>
                </a:lnTo>
                <a:lnTo>
                  <a:pt x="639473" y="723648"/>
                </a:lnTo>
                <a:lnTo>
                  <a:pt x="0" y="793785"/>
                </a:lnTo>
                <a:close/>
              </a:path>
              <a:path w="2129790" h="794385">
                <a:moveTo>
                  <a:pt x="1264647" y="454124"/>
                </a:moveTo>
                <a:lnTo>
                  <a:pt x="1114597" y="343341"/>
                </a:lnTo>
                <a:lnTo>
                  <a:pt x="1068172" y="332301"/>
                </a:lnTo>
                <a:lnTo>
                  <a:pt x="1581929" y="332301"/>
                </a:lnTo>
                <a:lnTo>
                  <a:pt x="1468272" y="446744"/>
                </a:lnTo>
                <a:lnTo>
                  <a:pt x="1264647" y="454124"/>
                </a:lnTo>
                <a:close/>
              </a:path>
              <a:path w="2129790" h="794385">
                <a:moveTo>
                  <a:pt x="985998" y="627641"/>
                </a:moveTo>
                <a:lnTo>
                  <a:pt x="450124" y="472591"/>
                </a:lnTo>
                <a:lnTo>
                  <a:pt x="1014614" y="472591"/>
                </a:lnTo>
                <a:lnTo>
                  <a:pt x="1039572" y="616571"/>
                </a:lnTo>
                <a:lnTo>
                  <a:pt x="985998" y="627641"/>
                </a:lnTo>
                <a:close/>
              </a:path>
              <a:path w="2129790" h="794385">
                <a:moveTo>
                  <a:pt x="327210" y="638726"/>
                </a:moveTo>
                <a:lnTo>
                  <a:pt x="164352" y="638726"/>
                </a:lnTo>
                <a:lnTo>
                  <a:pt x="300074" y="631346"/>
                </a:lnTo>
                <a:lnTo>
                  <a:pt x="327210" y="63872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73" y="723648"/>
                </a:moveTo>
                <a:lnTo>
                  <a:pt x="0" y="793785"/>
                </a:ln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5" y="73819"/>
                </a:lnTo>
                <a:lnTo>
                  <a:pt x="2129170" y="0"/>
                </a:lnTo>
                <a:lnTo>
                  <a:pt x="2118470" y="657193"/>
                </a:ln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1468272" y="446744"/>
                </a:lnTo>
                <a:lnTo>
                  <a:pt x="1264647" y="454124"/>
                </a:lnTo>
                <a:lnTo>
                  <a:pt x="1114597" y="343341"/>
                </a:lnTo>
                <a:lnTo>
                  <a:pt x="1068172" y="332301"/>
                </a:lnTo>
                <a:lnTo>
                  <a:pt x="1004097" y="411921"/>
                </a:lnTo>
                <a:lnTo>
                  <a:pt x="1039572" y="616571"/>
                </a:lnTo>
                <a:lnTo>
                  <a:pt x="985998" y="62764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00074" y="631346"/>
                </a:lnTo>
                <a:lnTo>
                  <a:pt x="639473" y="723648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1010478" y="332286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  <a:path w="2111375" h="480060">
                <a:moveTo>
                  <a:pt x="871680" y="372909"/>
                </a:moveTo>
                <a:lnTo>
                  <a:pt x="678781" y="332286"/>
                </a:lnTo>
                <a:lnTo>
                  <a:pt x="1010478" y="332286"/>
                </a:lnTo>
                <a:lnTo>
                  <a:pt x="871680" y="372909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871680" y="372909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57361" y="994997"/>
            <a:ext cx="2227580" cy="2976245"/>
          </a:xfrm>
          <a:custGeom>
            <a:avLst/>
            <a:gdLst/>
            <a:ahLst/>
            <a:cxnLst/>
            <a:rect l="l" t="t" r="r" b="b"/>
            <a:pathLst>
              <a:path w="2227579" h="2976245">
                <a:moveTo>
                  <a:pt x="0" y="0"/>
                </a:moveTo>
                <a:lnTo>
                  <a:pt x="2227495" y="0"/>
                </a:lnTo>
                <a:lnTo>
                  <a:pt x="2227495" y="2975694"/>
                </a:lnTo>
                <a:lnTo>
                  <a:pt x="0" y="29756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994997"/>
            <a:ext cx="4561205" cy="3624579"/>
          </a:xfrm>
          <a:custGeom>
            <a:avLst/>
            <a:gdLst/>
            <a:ahLst/>
            <a:cxnLst/>
            <a:rect l="l" t="t" r="r" b="b"/>
            <a:pathLst>
              <a:path w="4561205" h="3624579">
                <a:moveTo>
                  <a:pt x="0" y="0"/>
                </a:moveTo>
                <a:lnTo>
                  <a:pt x="4561190" y="0"/>
                </a:lnTo>
                <a:lnTo>
                  <a:pt x="4561190" y="3624292"/>
                </a:lnTo>
                <a:lnTo>
                  <a:pt x="0" y="36242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560" y="861848"/>
            <a:ext cx="6544002" cy="370371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735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Impact of Deep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Learning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4312025"/>
            <a:ext cx="1716405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Ross Girshick, 2015.  Reproduced with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11" y="988410"/>
            <a:ext cx="114109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Class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Cat: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0.9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Dog: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Car: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193125"/>
            <a:ext cx="495554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</a:t>
            </a:r>
            <a:r>
              <a:rPr sz="2800" spc="-10" dirty="0">
                <a:solidFill>
                  <a:srgbClr val="000000"/>
                </a:solidFill>
              </a:rPr>
              <a:t>Single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Object</a:t>
            </a:r>
            <a:endParaRPr sz="2800"/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>
                <a:solidFill>
                  <a:srgbClr val="000000"/>
                </a:solidFill>
              </a:rPr>
              <a:t>(Classification +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Localization)</a:t>
            </a:r>
          </a:p>
        </p:txBody>
      </p:sp>
      <p:sp>
        <p:nvSpPr>
          <p:cNvPr id="4" name="object 4"/>
          <p:cNvSpPr/>
          <p:nvPr/>
        </p:nvSpPr>
        <p:spPr>
          <a:xfrm>
            <a:off x="136399" y="1995643"/>
            <a:ext cx="1305297" cy="112985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2544" y="2120130"/>
            <a:ext cx="2866271" cy="96095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424" y="3195465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This image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5"/>
              </a:rPr>
              <a:t>CC0 public</a:t>
            </a:r>
            <a:r>
              <a:rPr sz="600" spc="-55" dirty="0">
                <a:solidFill>
                  <a:srgbClr val="999999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5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24" y="3292747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5">
                <a:moveTo>
                  <a:pt x="0" y="0"/>
                </a:moveTo>
                <a:lnTo>
                  <a:pt x="37266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60" y="3292747"/>
            <a:ext cx="643890" cy="0"/>
          </a:xfrm>
          <a:custGeom>
            <a:avLst/>
            <a:gdLst/>
            <a:ahLst/>
            <a:cxnLst/>
            <a:rect l="l" t="t" r="r" b="b"/>
            <a:pathLst>
              <a:path w="643890">
                <a:moveTo>
                  <a:pt x="0" y="0"/>
                </a:moveTo>
                <a:lnTo>
                  <a:pt x="643796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0015" y="218317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36103" y="3066681"/>
            <a:ext cx="62801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219" y="1217451"/>
            <a:ext cx="914400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Fully  Connected</a:t>
            </a:r>
            <a:r>
              <a:rPr sz="1200" spc="-5" dirty="0">
                <a:latin typeface="Arial"/>
                <a:cs typeface="Arial"/>
              </a:rPr>
              <a:t>:  4096 to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64990" y="1569141"/>
            <a:ext cx="1010919" cy="685800"/>
          </a:xfrm>
          <a:custGeom>
            <a:avLst/>
            <a:gdLst/>
            <a:ahLst/>
            <a:cxnLst/>
            <a:rect l="l" t="t" r="r" b="b"/>
            <a:pathLst>
              <a:path w="1010920" h="685800">
                <a:moveTo>
                  <a:pt x="0" y="685803"/>
                </a:moveTo>
                <a:lnTo>
                  <a:pt x="101032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48113" y="1511061"/>
            <a:ext cx="108249" cy="936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42911" y="3310302"/>
            <a:ext cx="106235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Box  Coordinates  </a:t>
            </a:r>
            <a:r>
              <a:rPr sz="1400" dirty="0">
                <a:latin typeface="Arial"/>
                <a:cs typeface="Arial"/>
              </a:rPr>
              <a:t>(x, </a:t>
            </a:r>
            <a:r>
              <a:rPr sz="1400" spc="-55" dirty="0">
                <a:latin typeface="Arial"/>
                <a:cs typeface="Arial"/>
              </a:rPr>
              <a:t>y, </a:t>
            </a:r>
            <a:r>
              <a:rPr sz="1400" spc="-40" dirty="0">
                <a:latin typeface="Arial"/>
                <a:cs typeface="Arial"/>
              </a:rPr>
              <a:t>w,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25514" y="2794094"/>
            <a:ext cx="810260" cy="489584"/>
          </a:xfrm>
          <a:custGeom>
            <a:avLst/>
            <a:gdLst/>
            <a:ahLst/>
            <a:cxnLst/>
            <a:rect l="l" t="t" r="r" b="b"/>
            <a:pathLst>
              <a:path w="810260" h="489585">
                <a:moveTo>
                  <a:pt x="0" y="0"/>
                </a:moveTo>
                <a:lnTo>
                  <a:pt x="809648" y="4889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09388" y="3246643"/>
            <a:ext cx="109299" cy="906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41531" y="3010271"/>
            <a:ext cx="855344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Fully  Connecte</a:t>
            </a:r>
            <a:r>
              <a:rPr sz="1200" b="1" dirty="0">
                <a:latin typeface="Arial"/>
                <a:cs typeface="Arial"/>
              </a:rPr>
              <a:t>d</a:t>
            </a:r>
            <a:r>
              <a:rPr sz="1200" dirty="0">
                <a:latin typeface="Arial"/>
                <a:cs typeface="Arial"/>
              </a:rPr>
              <a:t>:  </a:t>
            </a:r>
            <a:r>
              <a:rPr sz="1200" spc="-5" dirty="0">
                <a:latin typeface="Arial"/>
                <a:cs typeface="Arial"/>
              </a:rPr>
              <a:t>4096 to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35669" y="3870320"/>
            <a:ext cx="223901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5" dirty="0">
                <a:latin typeface="Arial"/>
                <a:cs typeface="Arial"/>
              </a:rPr>
              <a:t>Treat </a:t>
            </a:r>
            <a:r>
              <a:rPr sz="1800" spc="-5" dirty="0">
                <a:latin typeface="Arial"/>
                <a:cs typeface="Arial"/>
              </a:rPr>
              <a:t>localization as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 regression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problem!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11" y="988410"/>
            <a:ext cx="1141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Class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2911" y="1197960"/>
            <a:ext cx="139763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  <a:tabLst>
                <a:tab pos="977900" algn="l"/>
                <a:tab pos="1384300" algn="l"/>
              </a:tabLst>
            </a:pPr>
            <a:r>
              <a:rPr sz="1400" spc="-5" dirty="0">
                <a:latin typeface="Arial"/>
                <a:cs typeface="Arial"/>
              </a:rPr>
              <a:t>Cat: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0.9	</a:t>
            </a:r>
            <a:r>
              <a:rPr sz="1400" u="heavy" spc="-5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Dog: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Car: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399" y="1995643"/>
            <a:ext cx="1305297" cy="112985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2544" y="2120130"/>
            <a:ext cx="2866271" cy="96095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0015" y="218317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36103" y="3066681"/>
            <a:ext cx="62801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219" y="1217451"/>
            <a:ext cx="914400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Fully  Connected</a:t>
            </a:r>
            <a:r>
              <a:rPr sz="1200" spc="-5" dirty="0">
                <a:latin typeface="Arial"/>
                <a:cs typeface="Arial"/>
              </a:rPr>
              <a:t>:  4096 to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64990" y="1569141"/>
            <a:ext cx="1010919" cy="685800"/>
          </a:xfrm>
          <a:custGeom>
            <a:avLst/>
            <a:gdLst/>
            <a:ahLst/>
            <a:cxnLst/>
            <a:rect l="l" t="t" r="r" b="b"/>
            <a:pathLst>
              <a:path w="1010920" h="685800">
                <a:moveTo>
                  <a:pt x="0" y="685803"/>
                </a:moveTo>
                <a:lnTo>
                  <a:pt x="101032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48113" y="1511061"/>
            <a:ext cx="108249" cy="93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42911" y="3310302"/>
            <a:ext cx="10623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Box  Coordinates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25514" y="2794094"/>
            <a:ext cx="810260" cy="489584"/>
          </a:xfrm>
          <a:custGeom>
            <a:avLst/>
            <a:gdLst/>
            <a:ahLst/>
            <a:cxnLst/>
            <a:rect l="l" t="t" r="r" b="b"/>
            <a:pathLst>
              <a:path w="810260" h="489585">
                <a:moveTo>
                  <a:pt x="0" y="0"/>
                </a:moveTo>
                <a:lnTo>
                  <a:pt x="809648" y="4889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09388" y="3246643"/>
            <a:ext cx="109299" cy="90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41531" y="3010271"/>
            <a:ext cx="855344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Fully  Connecte</a:t>
            </a:r>
            <a:r>
              <a:rPr sz="1200" b="1" dirty="0">
                <a:latin typeface="Arial"/>
                <a:cs typeface="Arial"/>
              </a:rPr>
              <a:t>d</a:t>
            </a:r>
            <a:r>
              <a:rPr sz="1200" dirty="0">
                <a:latin typeface="Arial"/>
                <a:cs typeface="Arial"/>
              </a:rPr>
              <a:t>:  </a:t>
            </a:r>
            <a:r>
              <a:rPr sz="1200" spc="-5" dirty="0">
                <a:latin typeface="Arial"/>
                <a:cs typeface="Arial"/>
              </a:rPr>
              <a:t>4096 to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72661" y="1188984"/>
            <a:ext cx="7245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Softmax  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2661" y="3543806"/>
            <a:ext cx="695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L2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75810" y="1369632"/>
            <a:ext cx="105499" cy="81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7985" y="3623492"/>
            <a:ext cx="334774" cy="8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439759" y="361286"/>
            <a:ext cx="1170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Correct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label: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39759" y="570836"/>
            <a:ext cx="302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80233" y="73232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0"/>
                </a:moveTo>
                <a:lnTo>
                  <a:pt x="0" y="3038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39234" y="1026697"/>
            <a:ext cx="81999" cy="105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67359" y="3869417"/>
            <a:ext cx="81999" cy="263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9424" y="3195465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0"/>
              </a:rPr>
              <a:t>This image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1"/>
              </a:rPr>
              <a:t>CC0 public</a:t>
            </a:r>
            <a:r>
              <a:rPr sz="600" spc="-55" dirty="0">
                <a:solidFill>
                  <a:srgbClr val="999999"/>
                </a:solidFill>
                <a:latin typeface="Arial"/>
                <a:cs typeface="Arial"/>
                <a:hlinkClick r:id="rId11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1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2124" y="3292747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5">
                <a:moveTo>
                  <a:pt x="0" y="0"/>
                </a:moveTo>
                <a:lnTo>
                  <a:pt x="37266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160" y="3292747"/>
            <a:ext cx="643890" cy="0"/>
          </a:xfrm>
          <a:custGeom>
            <a:avLst/>
            <a:gdLst/>
            <a:ahLst/>
            <a:cxnLst/>
            <a:rect l="l" t="t" r="r" b="b"/>
            <a:pathLst>
              <a:path w="643890">
                <a:moveTo>
                  <a:pt x="0" y="0"/>
                </a:moveTo>
                <a:lnTo>
                  <a:pt x="643796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82949" y="193125"/>
            <a:ext cx="495554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</a:t>
            </a:r>
            <a:r>
              <a:rPr sz="2800" spc="-10" dirty="0">
                <a:solidFill>
                  <a:srgbClr val="000000"/>
                </a:solidFill>
              </a:rPr>
              <a:t>Single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Object</a:t>
            </a:r>
            <a:endParaRPr sz="2800"/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>
                <a:solidFill>
                  <a:srgbClr val="000000"/>
                </a:solidFill>
              </a:rPr>
              <a:t>(Classification +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Localization)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042911" y="3746243"/>
            <a:ext cx="82169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(x, </a:t>
            </a:r>
            <a:r>
              <a:rPr sz="1400" spc="-55" dirty="0">
                <a:latin typeface="Arial"/>
                <a:cs typeface="Arial"/>
              </a:rPr>
              <a:t>y, </a:t>
            </a:r>
            <a:r>
              <a:rPr sz="1400" spc="-40" dirty="0">
                <a:latin typeface="Arial"/>
                <a:cs typeface="Arial"/>
              </a:rPr>
              <a:t>w,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35669" y="3891974"/>
            <a:ext cx="223901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5" dirty="0">
                <a:latin typeface="Arial"/>
                <a:cs typeface="Arial"/>
              </a:rPr>
              <a:t>Treat </a:t>
            </a:r>
            <a:r>
              <a:rPr sz="1800" spc="-5" dirty="0">
                <a:latin typeface="Arial"/>
                <a:cs typeface="Arial"/>
              </a:rPr>
              <a:t>localization as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regression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problem!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39759" y="4141625"/>
            <a:ext cx="1580515" cy="8724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13080">
              <a:lnSpc>
                <a:spcPts val="1650"/>
              </a:lnSpc>
              <a:spcBef>
                <a:spcPts val="45"/>
              </a:spcBef>
            </a:pPr>
            <a:r>
              <a:rPr sz="1400" b="1" spc="-5" dirty="0">
                <a:latin typeface="Arial"/>
                <a:cs typeface="Arial"/>
              </a:rPr>
              <a:t>Correct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box</a:t>
            </a:r>
            <a:r>
              <a:rPr sz="1400" spc="-5" dirty="0">
                <a:latin typeface="Arial"/>
                <a:cs typeface="Arial"/>
              </a:rPr>
              <a:t>:  </a:t>
            </a:r>
            <a:r>
              <a:rPr sz="1400" dirty="0">
                <a:latin typeface="Arial"/>
                <a:cs typeface="Arial"/>
              </a:rPr>
              <a:t>(x’, y’, </a:t>
            </a:r>
            <a:r>
              <a:rPr sz="1400" spc="-5" dirty="0">
                <a:latin typeface="Arial"/>
                <a:cs typeface="Arial"/>
              </a:rPr>
              <a:t>w’,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h’)</a:t>
            </a:r>
            <a:endParaRPr sz="14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10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11" y="988410"/>
            <a:ext cx="1141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Class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2911" y="1197960"/>
            <a:ext cx="139763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  <a:tabLst>
                <a:tab pos="977900" algn="l"/>
                <a:tab pos="1384300" algn="l"/>
              </a:tabLst>
            </a:pPr>
            <a:r>
              <a:rPr sz="1400" spc="-5" dirty="0">
                <a:latin typeface="Arial"/>
                <a:cs typeface="Arial"/>
              </a:rPr>
              <a:t>Cat: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0.9	</a:t>
            </a:r>
            <a:r>
              <a:rPr sz="1400" u="heavy" spc="-5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Dog: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Car: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399" y="1995643"/>
            <a:ext cx="1305297" cy="112985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2544" y="2120130"/>
            <a:ext cx="2866271" cy="96095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0015" y="218317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36103" y="3066681"/>
            <a:ext cx="62801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219" y="1217451"/>
            <a:ext cx="914400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Fully  Connected</a:t>
            </a:r>
            <a:r>
              <a:rPr sz="1200" spc="-5" dirty="0">
                <a:latin typeface="Arial"/>
                <a:cs typeface="Arial"/>
              </a:rPr>
              <a:t>:  4096 to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64990" y="1569141"/>
            <a:ext cx="1010919" cy="685800"/>
          </a:xfrm>
          <a:custGeom>
            <a:avLst/>
            <a:gdLst/>
            <a:ahLst/>
            <a:cxnLst/>
            <a:rect l="l" t="t" r="r" b="b"/>
            <a:pathLst>
              <a:path w="1010920" h="685800">
                <a:moveTo>
                  <a:pt x="0" y="685803"/>
                </a:moveTo>
                <a:lnTo>
                  <a:pt x="101032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48113" y="1511061"/>
            <a:ext cx="108249" cy="93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42911" y="3310302"/>
            <a:ext cx="10623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Box  Coordinates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25514" y="2794094"/>
            <a:ext cx="810260" cy="489584"/>
          </a:xfrm>
          <a:custGeom>
            <a:avLst/>
            <a:gdLst/>
            <a:ahLst/>
            <a:cxnLst/>
            <a:rect l="l" t="t" r="r" b="b"/>
            <a:pathLst>
              <a:path w="810260" h="489585">
                <a:moveTo>
                  <a:pt x="0" y="0"/>
                </a:moveTo>
                <a:lnTo>
                  <a:pt x="809648" y="4889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09388" y="3246643"/>
            <a:ext cx="109299" cy="90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41531" y="3010271"/>
            <a:ext cx="855344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Fully  Connecte</a:t>
            </a:r>
            <a:r>
              <a:rPr sz="1200" b="1" dirty="0">
                <a:latin typeface="Arial"/>
                <a:cs typeface="Arial"/>
              </a:rPr>
              <a:t>d</a:t>
            </a:r>
            <a:r>
              <a:rPr sz="1200" dirty="0">
                <a:latin typeface="Arial"/>
                <a:cs typeface="Arial"/>
              </a:rPr>
              <a:t>:  </a:t>
            </a:r>
            <a:r>
              <a:rPr sz="1200" spc="-5" dirty="0">
                <a:latin typeface="Arial"/>
                <a:cs typeface="Arial"/>
              </a:rPr>
              <a:t>4096 to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72661" y="1188984"/>
            <a:ext cx="7245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Softmax  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2661" y="3543806"/>
            <a:ext cx="695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L2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43806" y="2420459"/>
            <a:ext cx="440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75810" y="1369632"/>
            <a:ext cx="105499" cy="81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77985" y="3623492"/>
            <a:ext cx="334774" cy="8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39759" y="361286"/>
            <a:ext cx="1170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Correct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label: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39759" y="570836"/>
            <a:ext cx="302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80233" y="73232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0"/>
                </a:moveTo>
                <a:lnTo>
                  <a:pt x="0" y="3038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39234" y="1026697"/>
            <a:ext cx="81999" cy="105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67359" y="3869417"/>
            <a:ext cx="81999" cy="263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42129" y="2311376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+</a:t>
            </a:r>
            <a:endParaRPr sz="3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72083" y="1742946"/>
            <a:ext cx="0" cy="511809"/>
          </a:xfrm>
          <a:custGeom>
            <a:avLst/>
            <a:gdLst/>
            <a:ahLst/>
            <a:cxnLst/>
            <a:rect l="l" t="t" r="r" b="b"/>
            <a:pathLst>
              <a:path h="511810">
                <a:moveTo>
                  <a:pt x="0" y="0"/>
                </a:moveTo>
                <a:lnTo>
                  <a:pt x="0" y="51179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31084" y="2245220"/>
            <a:ext cx="81999" cy="10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72083" y="2908494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31084" y="2812519"/>
            <a:ext cx="81999" cy="10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54383" y="2560569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>
                <a:moveTo>
                  <a:pt x="0" y="0"/>
                </a:moveTo>
                <a:lnTo>
                  <a:pt x="269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14258" y="2519569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09424" y="3195465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2"/>
              </a:rPr>
              <a:t>This image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3"/>
              </a:rPr>
              <a:t>CC0 public</a:t>
            </a:r>
            <a:r>
              <a:rPr sz="600" spc="-55" dirty="0">
                <a:solidFill>
                  <a:srgbClr val="999999"/>
                </a:solidFill>
                <a:latin typeface="Arial"/>
                <a:cs typeface="Arial"/>
                <a:hlinkClick r:id="rId1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3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2124" y="3292747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5">
                <a:moveTo>
                  <a:pt x="0" y="0"/>
                </a:moveTo>
                <a:lnTo>
                  <a:pt x="37266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2160" y="3292747"/>
            <a:ext cx="643890" cy="0"/>
          </a:xfrm>
          <a:custGeom>
            <a:avLst/>
            <a:gdLst/>
            <a:ahLst/>
            <a:cxnLst/>
            <a:rect l="l" t="t" r="r" b="b"/>
            <a:pathLst>
              <a:path w="643890">
                <a:moveTo>
                  <a:pt x="0" y="0"/>
                </a:moveTo>
                <a:lnTo>
                  <a:pt x="643796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372714" y="2299603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Multitask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42911" y="3746243"/>
            <a:ext cx="82169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(x, </a:t>
            </a:r>
            <a:r>
              <a:rPr sz="1400" spc="-55" dirty="0">
                <a:latin typeface="Arial"/>
                <a:cs typeface="Arial"/>
              </a:rPr>
              <a:t>y, </a:t>
            </a:r>
            <a:r>
              <a:rPr sz="1400" spc="-40" dirty="0">
                <a:latin typeface="Arial"/>
                <a:cs typeface="Arial"/>
              </a:rPr>
              <a:t>w,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35669" y="3891974"/>
            <a:ext cx="223901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5" dirty="0">
                <a:latin typeface="Arial"/>
                <a:cs typeface="Arial"/>
              </a:rPr>
              <a:t>Treat </a:t>
            </a:r>
            <a:r>
              <a:rPr sz="1800" spc="-5" dirty="0">
                <a:latin typeface="Arial"/>
                <a:cs typeface="Arial"/>
              </a:rPr>
              <a:t>localization as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regression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problem!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39759" y="4141625"/>
            <a:ext cx="1580515" cy="8724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13080">
              <a:lnSpc>
                <a:spcPts val="1650"/>
              </a:lnSpc>
              <a:spcBef>
                <a:spcPts val="45"/>
              </a:spcBef>
            </a:pPr>
            <a:r>
              <a:rPr sz="1400" b="1" spc="-5" dirty="0">
                <a:latin typeface="Arial"/>
                <a:cs typeface="Arial"/>
              </a:rPr>
              <a:t>Correct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box</a:t>
            </a:r>
            <a:r>
              <a:rPr sz="1400" spc="-5" dirty="0">
                <a:latin typeface="Arial"/>
                <a:cs typeface="Arial"/>
              </a:rPr>
              <a:t>:  </a:t>
            </a:r>
            <a:r>
              <a:rPr sz="1400" dirty="0">
                <a:latin typeface="Arial"/>
                <a:cs typeface="Arial"/>
              </a:rPr>
              <a:t>(x’, y’, </a:t>
            </a:r>
            <a:r>
              <a:rPr sz="1400" spc="-5" dirty="0">
                <a:latin typeface="Arial"/>
                <a:cs typeface="Arial"/>
              </a:rPr>
              <a:t>w’,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h’)</a:t>
            </a:r>
            <a:endParaRPr sz="14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10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82949" y="193125"/>
            <a:ext cx="495554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</a:t>
            </a:r>
            <a:r>
              <a:rPr sz="2800" spc="-10" dirty="0">
                <a:solidFill>
                  <a:srgbClr val="000000"/>
                </a:solidFill>
              </a:rPr>
              <a:t>Single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Object</a:t>
            </a:r>
            <a:endParaRPr sz="2800"/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>
                <a:solidFill>
                  <a:srgbClr val="000000"/>
                </a:solidFill>
              </a:rPr>
              <a:t>(Classification +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Localization)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11" y="988410"/>
            <a:ext cx="1141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Class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2911" y="1197960"/>
            <a:ext cx="139763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  <a:tabLst>
                <a:tab pos="977900" algn="l"/>
                <a:tab pos="1384300" algn="l"/>
              </a:tabLst>
            </a:pPr>
            <a:r>
              <a:rPr sz="1400" spc="-5" dirty="0">
                <a:latin typeface="Arial"/>
                <a:cs typeface="Arial"/>
              </a:rPr>
              <a:t>Cat: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0.9	</a:t>
            </a:r>
            <a:r>
              <a:rPr sz="1400" u="heavy" spc="-5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Dog: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Car: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399" y="1995643"/>
            <a:ext cx="1305297" cy="112985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2544" y="2120130"/>
            <a:ext cx="2866271" cy="96095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0015" y="218317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36103" y="3066681"/>
            <a:ext cx="62801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219" y="1217451"/>
            <a:ext cx="914400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Fully  Connected</a:t>
            </a:r>
            <a:r>
              <a:rPr sz="1200" spc="-5" dirty="0">
                <a:latin typeface="Arial"/>
                <a:cs typeface="Arial"/>
              </a:rPr>
              <a:t>:  4096 to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64990" y="1569141"/>
            <a:ext cx="1010919" cy="685800"/>
          </a:xfrm>
          <a:custGeom>
            <a:avLst/>
            <a:gdLst/>
            <a:ahLst/>
            <a:cxnLst/>
            <a:rect l="l" t="t" r="r" b="b"/>
            <a:pathLst>
              <a:path w="1010920" h="685800">
                <a:moveTo>
                  <a:pt x="0" y="685803"/>
                </a:moveTo>
                <a:lnTo>
                  <a:pt x="101032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48113" y="1511061"/>
            <a:ext cx="108249" cy="93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42911" y="3310302"/>
            <a:ext cx="10623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Box  Coordinates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25514" y="2794094"/>
            <a:ext cx="810260" cy="489584"/>
          </a:xfrm>
          <a:custGeom>
            <a:avLst/>
            <a:gdLst/>
            <a:ahLst/>
            <a:cxnLst/>
            <a:rect l="l" t="t" r="r" b="b"/>
            <a:pathLst>
              <a:path w="810260" h="489585">
                <a:moveTo>
                  <a:pt x="0" y="0"/>
                </a:moveTo>
                <a:lnTo>
                  <a:pt x="809648" y="4889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09388" y="3246643"/>
            <a:ext cx="109299" cy="90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41531" y="3010271"/>
            <a:ext cx="855344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Fully  Connecte</a:t>
            </a:r>
            <a:r>
              <a:rPr sz="1200" b="1" dirty="0">
                <a:latin typeface="Arial"/>
                <a:cs typeface="Arial"/>
              </a:rPr>
              <a:t>d</a:t>
            </a:r>
            <a:r>
              <a:rPr sz="1200" dirty="0">
                <a:latin typeface="Arial"/>
                <a:cs typeface="Arial"/>
              </a:rPr>
              <a:t>:  </a:t>
            </a:r>
            <a:r>
              <a:rPr sz="1200" spc="-5" dirty="0">
                <a:latin typeface="Arial"/>
                <a:cs typeface="Arial"/>
              </a:rPr>
              <a:t>4096 to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72661" y="1188984"/>
            <a:ext cx="7245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Softmax  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2661" y="3543806"/>
            <a:ext cx="695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L2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43806" y="2420459"/>
            <a:ext cx="440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75810" y="1369632"/>
            <a:ext cx="105499" cy="81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77985" y="3623492"/>
            <a:ext cx="334774" cy="8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39759" y="361286"/>
            <a:ext cx="1170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Correct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label: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39759" y="570836"/>
            <a:ext cx="302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80233" y="732323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5">
                <a:moveTo>
                  <a:pt x="0" y="0"/>
                </a:moveTo>
                <a:lnTo>
                  <a:pt x="0" y="3038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39234" y="1026697"/>
            <a:ext cx="81999" cy="105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67359" y="3869417"/>
            <a:ext cx="81999" cy="263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42129" y="2311376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+</a:t>
            </a:r>
            <a:endParaRPr sz="3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72083" y="1742946"/>
            <a:ext cx="0" cy="511809"/>
          </a:xfrm>
          <a:custGeom>
            <a:avLst/>
            <a:gdLst/>
            <a:ahLst/>
            <a:cxnLst/>
            <a:rect l="l" t="t" r="r" b="b"/>
            <a:pathLst>
              <a:path h="511810">
                <a:moveTo>
                  <a:pt x="0" y="0"/>
                </a:moveTo>
                <a:lnTo>
                  <a:pt x="0" y="51179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31084" y="2245220"/>
            <a:ext cx="81999" cy="10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72083" y="2908494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31084" y="2812519"/>
            <a:ext cx="81999" cy="10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54383" y="2560569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>
                <a:moveTo>
                  <a:pt x="0" y="0"/>
                </a:moveTo>
                <a:lnTo>
                  <a:pt x="269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14258" y="2519569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09424" y="3195465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2"/>
              </a:rPr>
              <a:t>This image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3"/>
              </a:rPr>
              <a:t>CC0 public</a:t>
            </a:r>
            <a:r>
              <a:rPr sz="600" spc="-55" dirty="0">
                <a:solidFill>
                  <a:srgbClr val="999999"/>
                </a:solidFill>
                <a:latin typeface="Arial"/>
                <a:cs typeface="Arial"/>
                <a:hlinkClick r:id="rId1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3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2124" y="3292747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5">
                <a:moveTo>
                  <a:pt x="0" y="0"/>
                </a:moveTo>
                <a:lnTo>
                  <a:pt x="37266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2160" y="3292747"/>
            <a:ext cx="643890" cy="0"/>
          </a:xfrm>
          <a:custGeom>
            <a:avLst/>
            <a:gdLst/>
            <a:ahLst/>
            <a:cxnLst/>
            <a:rect l="l" t="t" r="r" b="b"/>
            <a:pathLst>
              <a:path w="643890">
                <a:moveTo>
                  <a:pt x="0" y="0"/>
                </a:moveTo>
                <a:lnTo>
                  <a:pt x="643796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64272" y="2087395"/>
            <a:ext cx="2971165" cy="1001394"/>
          </a:xfrm>
          <a:custGeom>
            <a:avLst/>
            <a:gdLst/>
            <a:ahLst/>
            <a:cxnLst/>
            <a:rect l="l" t="t" r="r" b="b"/>
            <a:pathLst>
              <a:path w="2971165" h="1001394">
                <a:moveTo>
                  <a:pt x="0" y="0"/>
                </a:moveTo>
                <a:lnTo>
                  <a:pt x="2970894" y="0"/>
                </a:lnTo>
                <a:lnTo>
                  <a:pt x="2970894" y="1001097"/>
                </a:lnTo>
                <a:lnTo>
                  <a:pt x="0" y="10010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57574" y="3191401"/>
            <a:ext cx="23742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Often pretrained on ImageNet  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(Transfer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learning)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42911" y="3746243"/>
            <a:ext cx="82169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(x, </a:t>
            </a:r>
            <a:r>
              <a:rPr sz="1400" spc="-55" dirty="0">
                <a:latin typeface="Arial"/>
                <a:cs typeface="Arial"/>
              </a:rPr>
              <a:t>y, </a:t>
            </a:r>
            <a:r>
              <a:rPr sz="1400" spc="-40" dirty="0">
                <a:latin typeface="Arial"/>
                <a:cs typeface="Arial"/>
              </a:rPr>
              <a:t>w,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35669" y="3891974"/>
            <a:ext cx="223901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5" dirty="0">
                <a:latin typeface="Arial"/>
                <a:cs typeface="Arial"/>
              </a:rPr>
              <a:t>Treat </a:t>
            </a:r>
            <a:r>
              <a:rPr sz="1800" spc="-5" dirty="0">
                <a:latin typeface="Arial"/>
                <a:cs typeface="Arial"/>
              </a:rPr>
              <a:t>localization as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regression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problem!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39759" y="4141625"/>
            <a:ext cx="1580515" cy="8724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13080">
              <a:lnSpc>
                <a:spcPts val="1650"/>
              </a:lnSpc>
              <a:spcBef>
                <a:spcPts val="45"/>
              </a:spcBef>
            </a:pPr>
            <a:r>
              <a:rPr sz="1400" b="1" spc="-5" dirty="0">
                <a:latin typeface="Arial"/>
                <a:cs typeface="Arial"/>
              </a:rPr>
              <a:t>Correct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box</a:t>
            </a:r>
            <a:r>
              <a:rPr sz="1400" spc="-5" dirty="0">
                <a:latin typeface="Arial"/>
                <a:cs typeface="Arial"/>
              </a:rPr>
              <a:t>:  </a:t>
            </a:r>
            <a:r>
              <a:rPr sz="1400" dirty="0">
                <a:latin typeface="Arial"/>
                <a:cs typeface="Arial"/>
              </a:rPr>
              <a:t>(x’, y’, </a:t>
            </a:r>
            <a:r>
              <a:rPr sz="1400" spc="-5" dirty="0">
                <a:latin typeface="Arial"/>
                <a:cs typeface="Arial"/>
              </a:rPr>
              <a:t>w’,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h’)</a:t>
            </a:r>
            <a:endParaRPr sz="14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10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82949" y="193125"/>
            <a:ext cx="495554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</a:t>
            </a:r>
            <a:r>
              <a:rPr sz="2800" spc="-10" dirty="0">
                <a:solidFill>
                  <a:srgbClr val="000000"/>
                </a:solidFill>
              </a:rPr>
              <a:t>Single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Object</a:t>
            </a:r>
            <a:endParaRPr sz="2800"/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>
                <a:solidFill>
                  <a:srgbClr val="000000"/>
                </a:solidFill>
              </a:rPr>
              <a:t>(Classification +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Localization)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322" y="1009810"/>
            <a:ext cx="1312309" cy="113592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53292" y="1137332"/>
            <a:ext cx="2866271" cy="96095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04514" y="1073700"/>
            <a:ext cx="1590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CAT: </a:t>
            </a:r>
            <a:r>
              <a:rPr sz="1800" dirty="0">
                <a:latin typeface="Arial"/>
                <a:cs typeface="Arial"/>
              </a:rPr>
              <a:t>(x, </a:t>
            </a:r>
            <a:r>
              <a:rPr sz="1800" spc="-70" dirty="0">
                <a:latin typeface="Arial"/>
                <a:cs typeface="Arial"/>
              </a:rPr>
              <a:t>y, </a:t>
            </a:r>
            <a:r>
              <a:rPr sz="1800" spc="-50" dirty="0">
                <a:latin typeface="Arial"/>
                <a:cs typeface="Arial"/>
              </a:rPr>
              <a:t>w,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53292" y="2336655"/>
            <a:ext cx="2866271" cy="96095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085" y="2209132"/>
            <a:ext cx="1514546" cy="113591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5771" y="3402500"/>
            <a:ext cx="1981873" cy="1135915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38542" y="3530002"/>
            <a:ext cx="2866271" cy="96095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33318" y="2273000"/>
            <a:ext cx="1908175" cy="212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DOG: </a:t>
            </a:r>
            <a:r>
              <a:rPr sz="1800" dirty="0">
                <a:latin typeface="Arial"/>
                <a:cs typeface="Arial"/>
              </a:rPr>
              <a:t>(x, </a:t>
            </a:r>
            <a:r>
              <a:rPr sz="1800" spc="-70" dirty="0">
                <a:latin typeface="Arial"/>
                <a:cs typeface="Arial"/>
              </a:rPr>
              <a:t>y, </a:t>
            </a:r>
            <a:r>
              <a:rPr sz="1800" spc="-50" dirty="0">
                <a:latin typeface="Arial"/>
                <a:cs typeface="Arial"/>
              </a:rPr>
              <a:t>w,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DOG: </a:t>
            </a:r>
            <a:r>
              <a:rPr sz="1800" dirty="0">
                <a:latin typeface="Arial"/>
                <a:cs typeface="Arial"/>
              </a:rPr>
              <a:t>(x, </a:t>
            </a:r>
            <a:r>
              <a:rPr sz="1800" spc="-70" dirty="0">
                <a:latin typeface="Arial"/>
                <a:cs typeface="Arial"/>
              </a:rPr>
              <a:t>y, </a:t>
            </a:r>
            <a:r>
              <a:rPr sz="1800" spc="-50" dirty="0">
                <a:latin typeface="Arial"/>
                <a:cs typeface="Arial"/>
              </a:rPr>
              <a:t>w,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85" dirty="0">
                <a:latin typeface="Arial"/>
                <a:cs typeface="Arial"/>
              </a:rPr>
              <a:t>CAT: </a:t>
            </a:r>
            <a:r>
              <a:rPr sz="1800" dirty="0">
                <a:latin typeface="Arial"/>
                <a:cs typeface="Arial"/>
              </a:rPr>
              <a:t>(x, </a:t>
            </a:r>
            <a:r>
              <a:rPr sz="1800" spc="-70" dirty="0">
                <a:latin typeface="Arial"/>
                <a:cs typeface="Arial"/>
              </a:rPr>
              <a:t>y, </a:t>
            </a:r>
            <a:r>
              <a:rPr sz="1800" spc="-50" dirty="0">
                <a:latin typeface="Arial"/>
                <a:cs typeface="Arial"/>
              </a:rPr>
              <a:t>w,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  <a:spcBef>
                <a:spcPts val="1230"/>
              </a:spcBef>
            </a:pPr>
            <a:r>
              <a:rPr sz="1800" spc="-5" dirty="0">
                <a:latin typeface="Arial"/>
                <a:cs typeface="Arial"/>
              </a:rPr>
              <a:t>DUCK: </a:t>
            </a:r>
            <a:r>
              <a:rPr sz="1800" dirty="0">
                <a:latin typeface="Arial"/>
                <a:cs typeface="Arial"/>
              </a:rPr>
              <a:t>(x, </a:t>
            </a:r>
            <a:r>
              <a:rPr sz="1800" spc="-70" dirty="0">
                <a:latin typeface="Arial"/>
                <a:cs typeface="Arial"/>
              </a:rPr>
              <a:t>y, </a:t>
            </a:r>
            <a:r>
              <a:rPr sz="1800" spc="-50" dirty="0">
                <a:latin typeface="Arial"/>
                <a:cs typeface="Arial"/>
              </a:rPr>
              <a:t>w,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9779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DUCK: </a:t>
            </a:r>
            <a:r>
              <a:rPr sz="1800" dirty="0">
                <a:latin typeface="Arial"/>
                <a:cs typeface="Arial"/>
              </a:rPr>
              <a:t>(x, </a:t>
            </a:r>
            <a:r>
              <a:rPr sz="1800" spc="-70" dirty="0">
                <a:latin typeface="Arial"/>
                <a:cs typeface="Arial"/>
              </a:rPr>
              <a:t>y, </a:t>
            </a:r>
            <a:r>
              <a:rPr sz="1800" spc="-50" dirty="0">
                <a:latin typeface="Arial"/>
                <a:cs typeface="Arial"/>
              </a:rPr>
              <a:t>w,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9779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….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2949" y="331237"/>
            <a:ext cx="5374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</a:t>
            </a:r>
            <a:r>
              <a:rPr sz="2800" dirty="0">
                <a:solidFill>
                  <a:srgbClr val="000000"/>
                </a:solidFill>
              </a:rPr>
              <a:t>Multiple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Objects</a:t>
            </a:r>
            <a:endParaRPr sz="2800"/>
          </a:p>
        </p:txBody>
      </p:sp>
      <p:sp>
        <p:nvSpPr>
          <p:cNvPr id="12" name="object 12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65" y="1709223"/>
            <a:ext cx="2656719" cy="199256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69833" y="2228500"/>
            <a:ext cx="3275403" cy="1098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47813" y="2328092"/>
            <a:ext cx="188404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91059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Dog?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  Cat?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Background?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6974" y="2398170"/>
            <a:ext cx="876300" cy="1304290"/>
          </a:xfrm>
          <a:custGeom>
            <a:avLst/>
            <a:gdLst/>
            <a:ahLst/>
            <a:cxnLst/>
            <a:rect l="l" t="t" r="r" b="b"/>
            <a:pathLst>
              <a:path w="876300" h="1304289">
                <a:moveTo>
                  <a:pt x="0" y="0"/>
                </a:moveTo>
                <a:lnTo>
                  <a:pt x="875998" y="0"/>
                </a:lnTo>
                <a:lnTo>
                  <a:pt x="875998" y="1303797"/>
                </a:lnTo>
                <a:lnTo>
                  <a:pt x="0" y="13037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11991" y="973960"/>
            <a:ext cx="339534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Apply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CNN to </a:t>
            </a:r>
            <a:r>
              <a:rPr sz="1400" dirty="0">
                <a:latin typeface="Arial"/>
                <a:cs typeface="Arial"/>
              </a:rPr>
              <a:t>many </a:t>
            </a:r>
            <a:r>
              <a:rPr sz="1400" spc="-10" dirty="0">
                <a:latin typeface="Arial"/>
                <a:cs typeface="Arial"/>
              </a:rPr>
              <a:t>different </a:t>
            </a:r>
            <a:r>
              <a:rPr sz="1400" dirty="0">
                <a:latin typeface="Arial"/>
                <a:cs typeface="Arial"/>
              </a:rPr>
              <a:t>crops </a:t>
            </a:r>
            <a:r>
              <a:rPr sz="1400" spc="-5" dirty="0">
                <a:latin typeface="Arial"/>
                <a:cs typeface="Arial"/>
              </a:rPr>
              <a:t>of the  image, CNN </a:t>
            </a:r>
            <a:r>
              <a:rPr sz="1400" dirty="0">
                <a:latin typeface="Arial"/>
                <a:cs typeface="Arial"/>
              </a:rPr>
              <a:t>classifies </a:t>
            </a:r>
            <a:r>
              <a:rPr sz="1400" spc="-5" dirty="0">
                <a:latin typeface="Arial"/>
                <a:cs typeface="Arial"/>
              </a:rPr>
              <a:t>each </a:t>
            </a:r>
            <a:r>
              <a:rPr sz="1400" dirty="0">
                <a:latin typeface="Arial"/>
                <a:cs typeface="Arial"/>
              </a:rPr>
              <a:t>crop </a:t>
            </a:r>
            <a:r>
              <a:rPr sz="1400" spc="-5" dirty="0">
                <a:latin typeface="Arial"/>
                <a:cs typeface="Arial"/>
              </a:rPr>
              <a:t>as object  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background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49" y="331237"/>
            <a:ext cx="5374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</a:t>
            </a:r>
            <a:r>
              <a:rPr sz="2800" dirty="0">
                <a:solidFill>
                  <a:srgbClr val="000000"/>
                </a:solidFill>
              </a:rPr>
              <a:t>Multiple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Objects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3646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Computer </a:t>
            </a:r>
            <a:r>
              <a:rPr sz="2800" spc="-15" dirty="0">
                <a:solidFill>
                  <a:srgbClr val="000000"/>
                </a:solidFill>
              </a:rPr>
              <a:t>Vision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70" dirty="0">
                <a:solidFill>
                  <a:srgbClr val="000000"/>
                </a:solidFill>
              </a:rPr>
              <a:t>Tasks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8174" y="1701034"/>
            <a:ext cx="2093695" cy="18122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4471" y="1083187"/>
            <a:ext cx="16757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1652" y="930787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Semantic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3833" y="989212"/>
            <a:ext cx="1182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Object  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8990" y="910863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474" y="3593495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3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37765" y="1743171"/>
            <a:ext cx="2093695" cy="1798496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7411" y="1743171"/>
            <a:ext cx="2106870" cy="1812296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478726" y="37749"/>
                </a:moveTo>
                <a:lnTo>
                  <a:pt x="294449" y="37749"/>
                </a:lnTo>
                <a:lnTo>
                  <a:pt x="323699" y="12574"/>
                </a:lnTo>
                <a:lnTo>
                  <a:pt x="424274" y="0"/>
                </a:lnTo>
                <a:lnTo>
                  <a:pt x="478726" y="37749"/>
                </a:lnTo>
                <a:close/>
              </a:path>
              <a:path w="706120" h="1053464">
                <a:moveTo>
                  <a:pt x="591612" y="54524"/>
                </a:moveTo>
                <a:lnTo>
                  <a:pt x="502924" y="54524"/>
                </a:lnTo>
                <a:lnTo>
                  <a:pt x="544973" y="18874"/>
                </a:lnTo>
                <a:lnTo>
                  <a:pt x="591612" y="54524"/>
                </a:lnTo>
                <a:close/>
              </a:path>
              <a:path w="706120" h="1053464">
                <a:moveTo>
                  <a:pt x="669954" y="507673"/>
                </a:moveTo>
                <a:lnTo>
                  <a:pt x="181049" y="507673"/>
                </a:lnTo>
                <a:lnTo>
                  <a:pt x="230424" y="390199"/>
                </a:lnTo>
                <a:lnTo>
                  <a:pt x="153624" y="306274"/>
                </a:lnTo>
                <a:lnTo>
                  <a:pt x="201174" y="138449"/>
                </a:lnTo>
                <a:lnTo>
                  <a:pt x="175574" y="94399"/>
                </a:lnTo>
                <a:lnTo>
                  <a:pt x="201174" y="23074"/>
                </a:lnTo>
                <a:lnTo>
                  <a:pt x="294449" y="37749"/>
                </a:lnTo>
                <a:lnTo>
                  <a:pt x="478726" y="37749"/>
                </a:lnTo>
                <a:lnTo>
                  <a:pt x="502924" y="54524"/>
                </a:lnTo>
                <a:lnTo>
                  <a:pt x="591612" y="54524"/>
                </a:lnTo>
                <a:lnTo>
                  <a:pt x="605348" y="65024"/>
                </a:lnTo>
                <a:lnTo>
                  <a:pt x="596198" y="148949"/>
                </a:lnTo>
                <a:lnTo>
                  <a:pt x="612648" y="209774"/>
                </a:lnTo>
                <a:lnTo>
                  <a:pt x="662023" y="260124"/>
                </a:lnTo>
                <a:lnTo>
                  <a:pt x="638248" y="335649"/>
                </a:lnTo>
                <a:lnTo>
                  <a:pt x="660198" y="356624"/>
                </a:lnTo>
                <a:lnTo>
                  <a:pt x="669954" y="507673"/>
                </a:lnTo>
                <a:close/>
              </a:path>
              <a:path w="706120" h="1053464">
                <a:moveTo>
                  <a:pt x="107899" y="629348"/>
                </a:moveTo>
                <a:lnTo>
                  <a:pt x="0" y="572723"/>
                </a:lnTo>
                <a:lnTo>
                  <a:pt x="7324" y="396474"/>
                </a:lnTo>
                <a:lnTo>
                  <a:pt x="62174" y="383899"/>
                </a:lnTo>
                <a:lnTo>
                  <a:pt x="181049" y="507673"/>
                </a:lnTo>
                <a:lnTo>
                  <a:pt x="669954" y="507673"/>
                </a:lnTo>
                <a:lnTo>
                  <a:pt x="671173" y="526548"/>
                </a:lnTo>
                <a:lnTo>
                  <a:pt x="705923" y="593698"/>
                </a:lnTo>
                <a:lnTo>
                  <a:pt x="689225" y="614673"/>
                </a:lnTo>
                <a:lnTo>
                  <a:pt x="208474" y="614673"/>
                </a:lnTo>
                <a:lnTo>
                  <a:pt x="107899" y="629348"/>
                </a:lnTo>
                <a:close/>
              </a:path>
              <a:path w="706120" h="1053464">
                <a:moveTo>
                  <a:pt x="166424" y="1053122"/>
                </a:moveTo>
                <a:lnTo>
                  <a:pt x="202999" y="952423"/>
                </a:lnTo>
                <a:lnTo>
                  <a:pt x="173749" y="774098"/>
                </a:lnTo>
                <a:lnTo>
                  <a:pt x="208474" y="614673"/>
                </a:lnTo>
                <a:lnTo>
                  <a:pt x="689225" y="614673"/>
                </a:lnTo>
                <a:lnTo>
                  <a:pt x="629098" y="690198"/>
                </a:lnTo>
                <a:lnTo>
                  <a:pt x="660198" y="797173"/>
                </a:lnTo>
                <a:lnTo>
                  <a:pt x="655172" y="809773"/>
                </a:lnTo>
                <a:lnTo>
                  <a:pt x="466349" y="809773"/>
                </a:lnTo>
                <a:lnTo>
                  <a:pt x="358449" y="816048"/>
                </a:lnTo>
                <a:lnTo>
                  <a:pt x="301749" y="870623"/>
                </a:lnTo>
                <a:lnTo>
                  <a:pt x="340149" y="1051022"/>
                </a:lnTo>
                <a:lnTo>
                  <a:pt x="166424" y="1053122"/>
                </a:lnTo>
                <a:close/>
              </a:path>
              <a:path w="706120" h="1053464">
                <a:moveTo>
                  <a:pt x="561448" y="1044722"/>
                </a:moveTo>
                <a:lnTo>
                  <a:pt x="402349" y="1040547"/>
                </a:lnTo>
                <a:lnTo>
                  <a:pt x="495599" y="872698"/>
                </a:lnTo>
                <a:lnTo>
                  <a:pt x="466349" y="809773"/>
                </a:lnTo>
                <a:lnTo>
                  <a:pt x="655172" y="809773"/>
                </a:lnTo>
                <a:lnTo>
                  <a:pt x="561448" y="1044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201174" y="138449"/>
                </a:moveTo>
                <a:lnTo>
                  <a:pt x="153624" y="306274"/>
                </a:lnTo>
                <a:lnTo>
                  <a:pt x="230424" y="390199"/>
                </a:lnTo>
                <a:lnTo>
                  <a:pt x="181049" y="507673"/>
                </a:lnTo>
                <a:lnTo>
                  <a:pt x="62174" y="383899"/>
                </a:lnTo>
                <a:lnTo>
                  <a:pt x="7324" y="396474"/>
                </a:lnTo>
                <a:lnTo>
                  <a:pt x="0" y="572723"/>
                </a:lnTo>
                <a:lnTo>
                  <a:pt x="107899" y="629348"/>
                </a:lnTo>
                <a:lnTo>
                  <a:pt x="208474" y="614673"/>
                </a:lnTo>
                <a:lnTo>
                  <a:pt x="173749" y="774098"/>
                </a:lnTo>
                <a:lnTo>
                  <a:pt x="202999" y="952423"/>
                </a:lnTo>
                <a:lnTo>
                  <a:pt x="166424" y="1053122"/>
                </a:lnTo>
                <a:lnTo>
                  <a:pt x="340149" y="1051022"/>
                </a:lnTo>
                <a:lnTo>
                  <a:pt x="301749" y="870623"/>
                </a:lnTo>
                <a:lnTo>
                  <a:pt x="358449" y="816048"/>
                </a:lnTo>
                <a:lnTo>
                  <a:pt x="466349" y="809773"/>
                </a:lnTo>
                <a:lnTo>
                  <a:pt x="495599" y="872698"/>
                </a:lnTo>
                <a:lnTo>
                  <a:pt x="402349" y="1040547"/>
                </a:lnTo>
                <a:lnTo>
                  <a:pt x="561448" y="1044722"/>
                </a:lnTo>
                <a:lnTo>
                  <a:pt x="660198" y="797173"/>
                </a:lnTo>
                <a:lnTo>
                  <a:pt x="629098" y="690198"/>
                </a:lnTo>
                <a:lnTo>
                  <a:pt x="705923" y="593698"/>
                </a:lnTo>
                <a:lnTo>
                  <a:pt x="671173" y="526548"/>
                </a:lnTo>
                <a:lnTo>
                  <a:pt x="660198" y="356624"/>
                </a:lnTo>
                <a:lnTo>
                  <a:pt x="638248" y="335649"/>
                </a:lnTo>
                <a:lnTo>
                  <a:pt x="662023" y="260124"/>
                </a:lnTo>
                <a:lnTo>
                  <a:pt x="612648" y="209774"/>
                </a:lnTo>
                <a:lnTo>
                  <a:pt x="596198" y="148949"/>
                </a:lnTo>
                <a:lnTo>
                  <a:pt x="605348" y="65024"/>
                </a:lnTo>
                <a:lnTo>
                  <a:pt x="544973" y="18874"/>
                </a:lnTo>
                <a:lnTo>
                  <a:pt x="502923" y="54524"/>
                </a:lnTo>
                <a:lnTo>
                  <a:pt x="424274" y="0"/>
                </a:lnTo>
                <a:lnTo>
                  <a:pt x="323699" y="12574"/>
                </a:lnTo>
                <a:lnTo>
                  <a:pt x="294449" y="37749"/>
                </a:lnTo>
                <a:lnTo>
                  <a:pt x="201174" y="23074"/>
                </a:lnTo>
                <a:lnTo>
                  <a:pt x="175574" y="94399"/>
                </a:lnTo>
                <a:lnTo>
                  <a:pt x="201174" y="1384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0" y="757073"/>
                </a:move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10773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close/>
              </a:path>
              <a:path w="372745" h="819785">
                <a:moveTo>
                  <a:pt x="208149" y="819773"/>
                </a:move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313199" y="610773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51574" y="406399"/>
                </a:move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3658" y="2512695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87849" y="715248"/>
                </a:move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60548" y="394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200793" y="710623"/>
                </a:lnTo>
                <a:lnTo>
                  <a:pt x="168049" y="710623"/>
                </a:lnTo>
                <a:lnTo>
                  <a:pt x="87849" y="715248"/>
                </a:lnTo>
                <a:close/>
              </a:path>
              <a:path w="317500" h="715644">
                <a:moveTo>
                  <a:pt x="260548" y="39474"/>
                </a:moveTo>
                <a:lnTo>
                  <a:pt x="217699" y="39474"/>
                </a:lnTo>
                <a:lnTo>
                  <a:pt x="259724" y="9274"/>
                </a:lnTo>
                <a:lnTo>
                  <a:pt x="260548" y="39474"/>
                </a:lnTo>
                <a:close/>
              </a:path>
              <a:path w="317500" h="715644">
                <a:moveTo>
                  <a:pt x="194799" y="712923"/>
                </a:moveTo>
                <a:lnTo>
                  <a:pt x="168049" y="710623"/>
                </a:lnTo>
                <a:lnTo>
                  <a:pt x="200793" y="710623"/>
                </a:lnTo>
                <a:lnTo>
                  <a:pt x="194799" y="71292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3658" y="2512694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32474" y="204349"/>
                </a:move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59724" y="92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194799" y="712923"/>
                </a:lnTo>
                <a:lnTo>
                  <a:pt x="168049" y="710623"/>
                </a:lnTo>
                <a:lnTo>
                  <a:pt x="87849" y="715248"/>
                </a:ln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95865" y="3970792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524" y="3980391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7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3" y="171302"/>
                </a:lnTo>
                <a:lnTo>
                  <a:pt x="1868301" y="175949"/>
                </a:lnTo>
                <a:lnTo>
                  <a:pt x="1275394" y="175949"/>
                </a:lnTo>
                <a:lnTo>
                  <a:pt x="1223231" y="180596"/>
                </a:lnTo>
                <a:lnTo>
                  <a:pt x="1175346" y="193833"/>
                </a:lnTo>
                <a:lnTo>
                  <a:pt x="1133106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19" y="241851"/>
                </a:lnTo>
                <a:lnTo>
                  <a:pt x="962689" y="214603"/>
                </a:lnTo>
                <a:lnTo>
                  <a:pt x="920448" y="193833"/>
                </a:lnTo>
                <a:lnTo>
                  <a:pt x="872564" y="180596"/>
                </a:lnTo>
                <a:lnTo>
                  <a:pt x="8204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62589" y="3517296"/>
            <a:ext cx="14820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7160" marR="5080" indent="-125095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GRASS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F0C131"/>
                </a:solidFill>
                <a:latin typeface="Arial"/>
                <a:cs typeface="Arial"/>
              </a:rPr>
              <a:t>CAT</a:t>
            </a:r>
            <a:r>
              <a:rPr sz="1800" spc="-35" dirty="0">
                <a:latin typeface="Arial"/>
                <a:cs typeface="Arial"/>
              </a:rPr>
              <a:t>,  </a:t>
            </a:r>
            <a:r>
              <a:rPr sz="1800" b="1" spc="-5" dirty="0">
                <a:solidFill>
                  <a:srgbClr val="A54D79"/>
                </a:solidFill>
                <a:latin typeface="Arial"/>
                <a:cs typeface="Arial"/>
              </a:rPr>
              <a:t>TREE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40951" y="359349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33776" y="359349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0502" y="4333856"/>
            <a:ext cx="1349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1639" y="4295470"/>
            <a:ext cx="1200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83745" y="3979266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8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1" y="171302"/>
                </a:lnTo>
                <a:lnTo>
                  <a:pt x="1839496" y="175949"/>
                </a:lnTo>
                <a:lnTo>
                  <a:pt x="1260997" y="175949"/>
                </a:lnTo>
                <a:lnTo>
                  <a:pt x="1208832" y="180596"/>
                </a:lnTo>
                <a:lnTo>
                  <a:pt x="1160946" y="193833"/>
                </a:lnTo>
                <a:lnTo>
                  <a:pt x="1118705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20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3" y="180596"/>
                </a:lnTo>
                <a:lnTo>
                  <a:pt x="805998" y="175949"/>
                </a:lnTo>
                <a:lnTo>
                  <a:pt x="227499" y="175949"/>
                </a:lnTo>
                <a:lnTo>
                  <a:pt x="175335" y="171302"/>
                </a:lnTo>
                <a:lnTo>
                  <a:pt x="127449" y="158066"/>
                </a:lnTo>
                <a:lnTo>
                  <a:pt x="85209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531917" y="4333856"/>
            <a:ext cx="1743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 objects, just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11712" y="4422188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01180" y="1697884"/>
            <a:ext cx="2137935" cy="1818608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1637033" y="153282"/>
                </a:move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7033" y="153282"/>
                </a:lnTo>
                <a:close/>
              </a:path>
              <a:path w="1642745" h="1154430">
                <a:moveTo>
                  <a:pt x="1619246" y="333581"/>
                </a:move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637033" y="153282"/>
                </a:lnTo>
                <a:lnTo>
                  <a:pt x="1632996" y="252451"/>
                </a:lnTo>
                <a:lnTo>
                  <a:pt x="1619246" y="333581"/>
                </a:lnTo>
                <a:close/>
              </a:path>
              <a:path w="1642745" h="1154430">
                <a:moveTo>
                  <a:pt x="110102" y="288501"/>
                </a:moveTo>
                <a:lnTo>
                  <a:pt x="0" y="261456"/>
                </a:lnTo>
                <a:lnTo>
                  <a:pt x="60424" y="190687"/>
                </a:lnTo>
                <a:lnTo>
                  <a:pt x="366974" y="162262"/>
                </a:lnTo>
                <a:lnTo>
                  <a:pt x="697248" y="261456"/>
                </a:lnTo>
                <a:lnTo>
                  <a:pt x="725811" y="270439"/>
                </a:lnTo>
                <a:lnTo>
                  <a:pt x="247699" y="270439"/>
                </a:lnTo>
                <a:lnTo>
                  <a:pt x="110102" y="288501"/>
                </a:lnTo>
                <a:close/>
              </a:path>
              <a:path w="1642745" h="1154430">
                <a:moveTo>
                  <a:pt x="899073" y="937635"/>
                </a:move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725811" y="270439"/>
                </a:lnTo>
                <a:lnTo>
                  <a:pt x="926598" y="333581"/>
                </a:lnTo>
                <a:lnTo>
                  <a:pt x="1619246" y="33358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38242" y="721261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63546" y="919560"/>
                </a:lnTo>
                <a:lnTo>
                  <a:pt x="1027547" y="919560"/>
                </a:lnTo>
                <a:lnTo>
                  <a:pt x="899073" y="937635"/>
                </a:lnTo>
                <a:close/>
              </a:path>
              <a:path w="1642745" h="1154430">
                <a:moveTo>
                  <a:pt x="1550446" y="946635"/>
                </a:moveTo>
                <a:lnTo>
                  <a:pt x="1421997" y="883510"/>
                </a:lnTo>
                <a:lnTo>
                  <a:pt x="1458697" y="721261"/>
                </a:lnTo>
                <a:lnTo>
                  <a:pt x="1638242" y="721261"/>
                </a:lnTo>
                <a:lnTo>
                  <a:pt x="1642171" y="748286"/>
                </a:lnTo>
                <a:lnTo>
                  <a:pt x="1642171" y="856460"/>
                </a:lnTo>
                <a:lnTo>
                  <a:pt x="1550446" y="946635"/>
                </a:lnTo>
                <a:close/>
              </a:path>
              <a:path w="1642745" h="1154430">
                <a:moveTo>
                  <a:pt x="1210997" y="1154010"/>
                </a:moveTo>
                <a:lnTo>
                  <a:pt x="1082547" y="1063835"/>
                </a:lnTo>
                <a:lnTo>
                  <a:pt x="1027547" y="919560"/>
                </a:lnTo>
                <a:lnTo>
                  <a:pt x="1263546" y="919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60424" y="190687"/>
                </a:moveTo>
                <a:lnTo>
                  <a:pt x="366974" y="162262"/>
                </a:lnTo>
                <a:lnTo>
                  <a:pt x="697248" y="261456"/>
                </a:ln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2996" y="25245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42171" y="748285"/>
                </a:lnTo>
                <a:lnTo>
                  <a:pt x="1642171" y="856460"/>
                </a:lnTo>
                <a:lnTo>
                  <a:pt x="1550446" y="946635"/>
                </a:lnTo>
                <a:lnTo>
                  <a:pt x="1421997" y="883510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lnTo>
                  <a:pt x="1082547" y="1063835"/>
                </a:lnTo>
                <a:lnTo>
                  <a:pt x="1027547" y="919560"/>
                </a:lnTo>
                <a:lnTo>
                  <a:pt x="899073" y="937635"/>
                </a:ln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110102" y="288501"/>
                </a:lnTo>
                <a:lnTo>
                  <a:pt x="0" y="261456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2124327" y="695036"/>
                </a:move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373" y="86347"/>
                </a:lnTo>
                <a:lnTo>
                  <a:pt x="2124327" y="695036"/>
                </a:lnTo>
                <a:close/>
              </a:path>
              <a:path w="2132965" h="1138554">
                <a:moveTo>
                  <a:pt x="2132373" y="86347"/>
                </a:moveTo>
                <a:lnTo>
                  <a:pt x="1873671" y="86347"/>
                </a:lnTo>
                <a:lnTo>
                  <a:pt x="2132770" y="56329"/>
                </a:lnTo>
                <a:lnTo>
                  <a:pt x="2132373" y="86347"/>
                </a:lnTo>
                <a:close/>
              </a:path>
              <a:path w="2132965" h="1138554">
                <a:moveTo>
                  <a:pt x="2118470" y="1138085"/>
                </a:moveTo>
                <a:lnTo>
                  <a:pt x="0" y="1138085"/>
                </a:lnTo>
                <a:lnTo>
                  <a:pt x="0" y="200287"/>
                </a:ln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447" y="643386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2121837" y="883385"/>
                </a:lnTo>
                <a:lnTo>
                  <a:pt x="2118470" y="1138085"/>
                </a:lnTo>
                <a:close/>
              </a:path>
              <a:path w="2132965" h="1138554">
                <a:moveTo>
                  <a:pt x="2121837" y="883385"/>
                </a:move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2124327" y="695036"/>
                </a:lnTo>
                <a:lnTo>
                  <a:pt x="2121837" y="883385"/>
                </a:lnTo>
                <a:close/>
              </a:path>
              <a:path w="2132965" h="1138554">
                <a:moveTo>
                  <a:pt x="1077447" y="643386"/>
                </a:moveTo>
                <a:lnTo>
                  <a:pt x="914548" y="643386"/>
                </a:lnTo>
                <a:lnTo>
                  <a:pt x="1077272" y="642861"/>
                </a:lnTo>
                <a:lnTo>
                  <a:pt x="1077447" y="643386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0" y="200287"/>
                </a:move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272" y="642861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770" y="56329"/>
                </a:lnTo>
                <a:lnTo>
                  <a:pt x="2118470" y="1138085"/>
                </a:lnTo>
                <a:lnTo>
                  <a:pt x="0" y="1138085"/>
                </a:lnTo>
                <a:lnTo>
                  <a:pt x="0" y="200287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396" y="358119"/>
                </a:move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6" y="73819"/>
                </a:lnTo>
                <a:lnTo>
                  <a:pt x="2129170" y="0"/>
                </a:lnTo>
                <a:lnTo>
                  <a:pt x="2124181" y="306456"/>
                </a:lnTo>
                <a:lnTo>
                  <a:pt x="1607596" y="306456"/>
                </a:lnTo>
                <a:lnTo>
                  <a:pt x="1581929" y="332301"/>
                </a:lnTo>
                <a:lnTo>
                  <a:pt x="1068172" y="332301"/>
                </a:lnTo>
                <a:lnTo>
                  <a:pt x="1047396" y="358119"/>
                </a:lnTo>
                <a:close/>
              </a:path>
              <a:path w="2129790" h="794385">
                <a:moveTo>
                  <a:pt x="2118470" y="657193"/>
                </a:move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2124181" y="306456"/>
                </a:lnTo>
                <a:lnTo>
                  <a:pt x="2118470" y="657193"/>
                </a:lnTo>
                <a:close/>
              </a:path>
              <a:path w="2129790" h="794385">
                <a:moveTo>
                  <a:pt x="0" y="793785"/>
                </a:move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47396" y="358119"/>
                </a:lnTo>
                <a:lnTo>
                  <a:pt x="1004098" y="411921"/>
                </a:lnTo>
                <a:lnTo>
                  <a:pt x="1014614" y="47259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27210" y="638726"/>
                </a:lnTo>
                <a:lnTo>
                  <a:pt x="639473" y="723648"/>
                </a:lnTo>
                <a:lnTo>
                  <a:pt x="0" y="793785"/>
                </a:lnTo>
                <a:close/>
              </a:path>
              <a:path w="2129790" h="794385">
                <a:moveTo>
                  <a:pt x="1264647" y="454124"/>
                </a:moveTo>
                <a:lnTo>
                  <a:pt x="1114597" y="343341"/>
                </a:lnTo>
                <a:lnTo>
                  <a:pt x="1068172" y="332301"/>
                </a:lnTo>
                <a:lnTo>
                  <a:pt x="1581929" y="332301"/>
                </a:lnTo>
                <a:lnTo>
                  <a:pt x="1468272" y="446744"/>
                </a:lnTo>
                <a:lnTo>
                  <a:pt x="1264647" y="454124"/>
                </a:lnTo>
                <a:close/>
              </a:path>
              <a:path w="2129790" h="794385">
                <a:moveTo>
                  <a:pt x="985998" y="627641"/>
                </a:moveTo>
                <a:lnTo>
                  <a:pt x="450124" y="472591"/>
                </a:lnTo>
                <a:lnTo>
                  <a:pt x="1014614" y="472591"/>
                </a:lnTo>
                <a:lnTo>
                  <a:pt x="1039572" y="616571"/>
                </a:lnTo>
                <a:lnTo>
                  <a:pt x="985998" y="627641"/>
                </a:lnTo>
                <a:close/>
              </a:path>
              <a:path w="2129790" h="794385">
                <a:moveTo>
                  <a:pt x="327210" y="638726"/>
                </a:moveTo>
                <a:lnTo>
                  <a:pt x="164352" y="638726"/>
                </a:lnTo>
                <a:lnTo>
                  <a:pt x="300074" y="631346"/>
                </a:lnTo>
                <a:lnTo>
                  <a:pt x="327210" y="63872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73" y="723648"/>
                </a:moveTo>
                <a:lnTo>
                  <a:pt x="0" y="793785"/>
                </a:ln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5" y="73819"/>
                </a:lnTo>
                <a:lnTo>
                  <a:pt x="2129170" y="0"/>
                </a:lnTo>
                <a:lnTo>
                  <a:pt x="2118470" y="657193"/>
                </a:ln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1468272" y="446744"/>
                </a:lnTo>
                <a:lnTo>
                  <a:pt x="1264647" y="454124"/>
                </a:lnTo>
                <a:lnTo>
                  <a:pt x="1114597" y="343341"/>
                </a:lnTo>
                <a:lnTo>
                  <a:pt x="1068172" y="332301"/>
                </a:lnTo>
                <a:lnTo>
                  <a:pt x="1004097" y="411921"/>
                </a:lnTo>
                <a:lnTo>
                  <a:pt x="1039572" y="616571"/>
                </a:lnTo>
                <a:lnTo>
                  <a:pt x="985998" y="62764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00074" y="631346"/>
                </a:lnTo>
                <a:lnTo>
                  <a:pt x="639473" y="723648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1010478" y="332286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  <a:path w="2111375" h="480060">
                <a:moveTo>
                  <a:pt x="871680" y="372909"/>
                </a:moveTo>
                <a:lnTo>
                  <a:pt x="678781" y="332286"/>
                </a:lnTo>
                <a:lnTo>
                  <a:pt x="1010478" y="332286"/>
                </a:lnTo>
                <a:lnTo>
                  <a:pt x="871680" y="372909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871680" y="372909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65" y="1709223"/>
            <a:ext cx="2656719" cy="199256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69833" y="2228500"/>
            <a:ext cx="3275403" cy="1098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47813" y="2328092"/>
            <a:ext cx="1774189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Dog?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Cat? NO  Background?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6573" y="2398170"/>
            <a:ext cx="876300" cy="1304290"/>
          </a:xfrm>
          <a:custGeom>
            <a:avLst/>
            <a:gdLst/>
            <a:ahLst/>
            <a:cxnLst/>
            <a:rect l="l" t="t" r="r" b="b"/>
            <a:pathLst>
              <a:path w="876300" h="1304289">
                <a:moveTo>
                  <a:pt x="0" y="0"/>
                </a:moveTo>
                <a:lnTo>
                  <a:pt x="875998" y="0"/>
                </a:lnTo>
                <a:lnTo>
                  <a:pt x="875998" y="1303797"/>
                </a:lnTo>
                <a:lnTo>
                  <a:pt x="0" y="13037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11991" y="973960"/>
            <a:ext cx="339534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Apply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CNN to </a:t>
            </a:r>
            <a:r>
              <a:rPr sz="1400" dirty="0">
                <a:latin typeface="Arial"/>
                <a:cs typeface="Arial"/>
              </a:rPr>
              <a:t>many </a:t>
            </a:r>
            <a:r>
              <a:rPr sz="1400" spc="-10" dirty="0">
                <a:latin typeface="Arial"/>
                <a:cs typeface="Arial"/>
              </a:rPr>
              <a:t>different </a:t>
            </a:r>
            <a:r>
              <a:rPr sz="1400" dirty="0">
                <a:latin typeface="Arial"/>
                <a:cs typeface="Arial"/>
              </a:rPr>
              <a:t>crops </a:t>
            </a:r>
            <a:r>
              <a:rPr sz="1400" spc="-5" dirty="0">
                <a:latin typeface="Arial"/>
                <a:cs typeface="Arial"/>
              </a:rPr>
              <a:t>of the  image, CNN </a:t>
            </a:r>
            <a:r>
              <a:rPr sz="1400" dirty="0">
                <a:latin typeface="Arial"/>
                <a:cs typeface="Arial"/>
              </a:rPr>
              <a:t>classifies </a:t>
            </a:r>
            <a:r>
              <a:rPr sz="1400" spc="-5" dirty="0">
                <a:latin typeface="Arial"/>
                <a:cs typeface="Arial"/>
              </a:rPr>
              <a:t>each </a:t>
            </a:r>
            <a:r>
              <a:rPr sz="1400" dirty="0">
                <a:latin typeface="Arial"/>
                <a:cs typeface="Arial"/>
              </a:rPr>
              <a:t>crop </a:t>
            </a:r>
            <a:r>
              <a:rPr sz="1400" spc="-5" dirty="0">
                <a:latin typeface="Arial"/>
                <a:cs typeface="Arial"/>
              </a:rPr>
              <a:t>as object  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background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49" y="331237"/>
            <a:ext cx="5374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</a:t>
            </a:r>
            <a:r>
              <a:rPr sz="2800" dirty="0">
                <a:solidFill>
                  <a:srgbClr val="000000"/>
                </a:solidFill>
              </a:rPr>
              <a:t>Multiple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Objects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65" y="1709223"/>
            <a:ext cx="2656719" cy="199256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69833" y="2228500"/>
            <a:ext cx="3275403" cy="1098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47813" y="2328092"/>
            <a:ext cx="1774189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Dog?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Cat? NO  Background?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03371" y="2629019"/>
            <a:ext cx="574040" cy="986155"/>
          </a:xfrm>
          <a:custGeom>
            <a:avLst/>
            <a:gdLst/>
            <a:ahLst/>
            <a:cxnLst/>
            <a:rect l="l" t="t" r="r" b="b"/>
            <a:pathLst>
              <a:path w="574039" h="986154">
                <a:moveTo>
                  <a:pt x="0" y="0"/>
                </a:moveTo>
                <a:lnTo>
                  <a:pt x="573898" y="0"/>
                </a:lnTo>
                <a:lnTo>
                  <a:pt x="5738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11991" y="973960"/>
            <a:ext cx="339534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Apply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CNN to </a:t>
            </a:r>
            <a:r>
              <a:rPr sz="1400" dirty="0">
                <a:latin typeface="Arial"/>
                <a:cs typeface="Arial"/>
              </a:rPr>
              <a:t>many </a:t>
            </a:r>
            <a:r>
              <a:rPr sz="1400" spc="-10" dirty="0">
                <a:latin typeface="Arial"/>
                <a:cs typeface="Arial"/>
              </a:rPr>
              <a:t>different </a:t>
            </a:r>
            <a:r>
              <a:rPr sz="1400" dirty="0">
                <a:latin typeface="Arial"/>
                <a:cs typeface="Arial"/>
              </a:rPr>
              <a:t>crops </a:t>
            </a:r>
            <a:r>
              <a:rPr sz="1400" spc="-5" dirty="0">
                <a:latin typeface="Arial"/>
                <a:cs typeface="Arial"/>
              </a:rPr>
              <a:t>of the  image, CNN </a:t>
            </a:r>
            <a:r>
              <a:rPr sz="1400" dirty="0">
                <a:latin typeface="Arial"/>
                <a:cs typeface="Arial"/>
              </a:rPr>
              <a:t>classifies </a:t>
            </a:r>
            <a:r>
              <a:rPr sz="1400" spc="-5" dirty="0">
                <a:latin typeface="Arial"/>
                <a:cs typeface="Arial"/>
              </a:rPr>
              <a:t>each </a:t>
            </a:r>
            <a:r>
              <a:rPr sz="1400" dirty="0">
                <a:latin typeface="Arial"/>
                <a:cs typeface="Arial"/>
              </a:rPr>
              <a:t>crop </a:t>
            </a:r>
            <a:r>
              <a:rPr sz="1400" spc="-5" dirty="0">
                <a:latin typeface="Arial"/>
                <a:cs typeface="Arial"/>
              </a:rPr>
              <a:t>as object  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background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49" y="331237"/>
            <a:ext cx="5374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</a:t>
            </a:r>
            <a:r>
              <a:rPr sz="2800" dirty="0">
                <a:solidFill>
                  <a:srgbClr val="000000"/>
                </a:solidFill>
              </a:rPr>
              <a:t>Multiple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Objects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65" y="1709223"/>
            <a:ext cx="2656719" cy="199256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69833" y="2228500"/>
            <a:ext cx="3275403" cy="1098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47813" y="2328092"/>
            <a:ext cx="177418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543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Dog? NO  Cat?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Background?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2571" y="2398170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4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11991" y="973960"/>
            <a:ext cx="339534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Apply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CNN to </a:t>
            </a:r>
            <a:r>
              <a:rPr sz="1400" dirty="0">
                <a:latin typeface="Arial"/>
                <a:cs typeface="Arial"/>
              </a:rPr>
              <a:t>many </a:t>
            </a:r>
            <a:r>
              <a:rPr sz="1400" spc="-10" dirty="0">
                <a:latin typeface="Arial"/>
                <a:cs typeface="Arial"/>
              </a:rPr>
              <a:t>different </a:t>
            </a:r>
            <a:r>
              <a:rPr sz="1400" dirty="0">
                <a:latin typeface="Arial"/>
                <a:cs typeface="Arial"/>
              </a:rPr>
              <a:t>crops </a:t>
            </a:r>
            <a:r>
              <a:rPr sz="1400" spc="-5" dirty="0">
                <a:latin typeface="Arial"/>
                <a:cs typeface="Arial"/>
              </a:rPr>
              <a:t>of the  image, CNN </a:t>
            </a:r>
            <a:r>
              <a:rPr sz="1400" dirty="0">
                <a:latin typeface="Arial"/>
                <a:cs typeface="Arial"/>
              </a:rPr>
              <a:t>classifies </a:t>
            </a:r>
            <a:r>
              <a:rPr sz="1400" spc="-5" dirty="0">
                <a:latin typeface="Arial"/>
                <a:cs typeface="Arial"/>
              </a:rPr>
              <a:t>each </a:t>
            </a:r>
            <a:r>
              <a:rPr sz="1400" dirty="0">
                <a:latin typeface="Arial"/>
                <a:cs typeface="Arial"/>
              </a:rPr>
              <a:t>crop </a:t>
            </a:r>
            <a:r>
              <a:rPr sz="1400" spc="-5" dirty="0">
                <a:latin typeface="Arial"/>
                <a:cs typeface="Arial"/>
              </a:rPr>
              <a:t>as object  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background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49" y="331237"/>
            <a:ext cx="5374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</a:t>
            </a:r>
            <a:r>
              <a:rPr sz="2800" dirty="0">
                <a:solidFill>
                  <a:srgbClr val="000000"/>
                </a:solidFill>
              </a:rPr>
              <a:t>Multiple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Objects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65" y="1709223"/>
            <a:ext cx="2656719" cy="199256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2202" y="1704461"/>
            <a:ext cx="2666365" cy="2002155"/>
          </a:xfrm>
          <a:custGeom>
            <a:avLst/>
            <a:gdLst/>
            <a:ahLst/>
            <a:cxnLst/>
            <a:rect l="l" t="t" r="r" b="b"/>
            <a:pathLst>
              <a:path w="2666365" h="2002154">
                <a:moveTo>
                  <a:pt x="0" y="0"/>
                </a:moveTo>
                <a:lnTo>
                  <a:pt x="2666241" y="0"/>
                </a:lnTo>
                <a:lnTo>
                  <a:pt x="2666241" y="2002105"/>
                </a:lnTo>
                <a:lnTo>
                  <a:pt x="0" y="200210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69833" y="2228500"/>
            <a:ext cx="3275403" cy="1098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1991" y="973960"/>
            <a:ext cx="339534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Apply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CNN to </a:t>
            </a:r>
            <a:r>
              <a:rPr sz="1400" dirty="0">
                <a:latin typeface="Arial"/>
                <a:cs typeface="Arial"/>
              </a:rPr>
              <a:t>many </a:t>
            </a:r>
            <a:r>
              <a:rPr sz="1400" spc="-10" dirty="0">
                <a:latin typeface="Arial"/>
                <a:cs typeface="Arial"/>
              </a:rPr>
              <a:t>different </a:t>
            </a:r>
            <a:r>
              <a:rPr sz="1400" dirty="0">
                <a:latin typeface="Arial"/>
                <a:cs typeface="Arial"/>
              </a:rPr>
              <a:t>crops </a:t>
            </a:r>
            <a:r>
              <a:rPr sz="1400" spc="-5" dirty="0">
                <a:latin typeface="Arial"/>
                <a:cs typeface="Arial"/>
              </a:rPr>
              <a:t>of the  image, CNN </a:t>
            </a:r>
            <a:r>
              <a:rPr sz="1400" dirty="0">
                <a:latin typeface="Arial"/>
                <a:cs typeface="Arial"/>
              </a:rPr>
              <a:t>classifies </a:t>
            </a:r>
            <a:r>
              <a:rPr sz="1400" spc="-5" dirty="0">
                <a:latin typeface="Arial"/>
                <a:cs typeface="Arial"/>
              </a:rPr>
              <a:t>each </a:t>
            </a:r>
            <a:r>
              <a:rPr sz="1400" dirty="0">
                <a:latin typeface="Arial"/>
                <a:cs typeface="Arial"/>
              </a:rPr>
              <a:t>crop </a:t>
            </a:r>
            <a:r>
              <a:rPr sz="1400" spc="-5" dirty="0">
                <a:latin typeface="Arial"/>
                <a:cs typeface="Arial"/>
              </a:rPr>
              <a:t>as object  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background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0843" y="2328092"/>
            <a:ext cx="5400675" cy="19945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639185" marR="754380" algn="r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Dog?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  Cat?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Background?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 marR="2259330">
              <a:lnSpc>
                <a:spcPts val="1650"/>
              </a:lnSpc>
              <a:spcBef>
                <a:spcPts val="1789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Problem: Need to apply CNN to huge  number of locations,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scales,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and aspect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ratios, very computationally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expensive!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2571" y="2398170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4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9696" y="2462770"/>
            <a:ext cx="777875" cy="807085"/>
          </a:xfrm>
          <a:custGeom>
            <a:avLst/>
            <a:gdLst/>
            <a:ahLst/>
            <a:cxnLst/>
            <a:rect l="l" t="t" r="r" b="b"/>
            <a:pathLst>
              <a:path w="777875" h="807085">
                <a:moveTo>
                  <a:pt x="0" y="0"/>
                </a:moveTo>
                <a:lnTo>
                  <a:pt x="777298" y="0"/>
                </a:lnTo>
                <a:lnTo>
                  <a:pt x="777298" y="806998"/>
                </a:lnTo>
                <a:lnTo>
                  <a:pt x="0" y="806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26295" y="2577269"/>
            <a:ext cx="431800" cy="495300"/>
          </a:xfrm>
          <a:custGeom>
            <a:avLst/>
            <a:gdLst/>
            <a:ahLst/>
            <a:cxnLst/>
            <a:rect l="l" t="t" r="r" b="b"/>
            <a:pathLst>
              <a:path w="431800" h="495300">
                <a:moveTo>
                  <a:pt x="0" y="0"/>
                </a:moveTo>
                <a:lnTo>
                  <a:pt x="431399" y="0"/>
                </a:lnTo>
                <a:lnTo>
                  <a:pt x="431399" y="494999"/>
                </a:lnTo>
                <a:lnTo>
                  <a:pt x="0" y="494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64146" y="2517519"/>
            <a:ext cx="696595" cy="629920"/>
          </a:xfrm>
          <a:custGeom>
            <a:avLst/>
            <a:gdLst/>
            <a:ahLst/>
            <a:cxnLst/>
            <a:rect l="l" t="t" r="r" b="b"/>
            <a:pathLst>
              <a:path w="696594" h="629919">
                <a:moveTo>
                  <a:pt x="0" y="0"/>
                </a:moveTo>
                <a:lnTo>
                  <a:pt x="696298" y="0"/>
                </a:lnTo>
                <a:lnTo>
                  <a:pt x="696298" y="629398"/>
                </a:lnTo>
                <a:lnTo>
                  <a:pt x="0" y="6293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3846" y="2257045"/>
            <a:ext cx="696595" cy="1078230"/>
          </a:xfrm>
          <a:custGeom>
            <a:avLst/>
            <a:gdLst/>
            <a:ahLst/>
            <a:cxnLst/>
            <a:rect l="l" t="t" r="r" b="b"/>
            <a:pathLst>
              <a:path w="696594" h="1078229">
                <a:moveTo>
                  <a:pt x="0" y="0"/>
                </a:moveTo>
                <a:lnTo>
                  <a:pt x="696298" y="0"/>
                </a:lnTo>
                <a:lnTo>
                  <a:pt x="696298" y="1077897"/>
                </a:lnTo>
                <a:lnTo>
                  <a:pt x="0" y="1077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70496" y="2125645"/>
            <a:ext cx="876300" cy="1341120"/>
          </a:xfrm>
          <a:custGeom>
            <a:avLst/>
            <a:gdLst/>
            <a:ahLst/>
            <a:cxnLst/>
            <a:rect l="l" t="t" r="r" b="b"/>
            <a:pathLst>
              <a:path w="876300" h="1341120">
                <a:moveTo>
                  <a:pt x="0" y="0"/>
                </a:moveTo>
                <a:lnTo>
                  <a:pt x="875698" y="0"/>
                </a:lnTo>
                <a:lnTo>
                  <a:pt x="875698" y="1340697"/>
                </a:lnTo>
                <a:lnTo>
                  <a:pt x="0" y="1340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88897" y="2582269"/>
            <a:ext cx="1420495" cy="299720"/>
          </a:xfrm>
          <a:custGeom>
            <a:avLst/>
            <a:gdLst/>
            <a:ahLst/>
            <a:cxnLst/>
            <a:rect l="l" t="t" r="r" b="b"/>
            <a:pathLst>
              <a:path w="1420495" h="299719">
                <a:moveTo>
                  <a:pt x="0" y="0"/>
                </a:moveTo>
                <a:lnTo>
                  <a:pt x="1420197" y="0"/>
                </a:lnTo>
                <a:lnTo>
                  <a:pt x="1420197" y="299099"/>
                </a:lnTo>
                <a:lnTo>
                  <a:pt x="0" y="299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61171" y="2266770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4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28296" y="2331370"/>
            <a:ext cx="777875" cy="807085"/>
          </a:xfrm>
          <a:custGeom>
            <a:avLst/>
            <a:gdLst/>
            <a:ahLst/>
            <a:cxnLst/>
            <a:rect l="l" t="t" r="r" b="b"/>
            <a:pathLst>
              <a:path w="777875" h="807085">
                <a:moveTo>
                  <a:pt x="0" y="0"/>
                </a:moveTo>
                <a:lnTo>
                  <a:pt x="777298" y="0"/>
                </a:lnTo>
                <a:lnTo>
                  <a:pt x="777298" y="806998"/>
                </a:lnTo>
                <a:lnTo>
                  <a:pt x="0" y="806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4896" y="2445870"/>
            <a:ext cx="431800" cy="495300"/>
          </a:xfrm>
          <a:custGeom>
            <a:avLst/>
            <a:gdLst/>
            <a:ahLst/>
            <a:cxnLst/>
            <a:rect l="l" t="t" r="r" b="b"/>
            <a:pathLst>
              <a:path w="431800" h="495300">
                <a:moveTo>
                  <a:pt x="0" y="0"/>
                </a:moveTo>
                <a:lnTo>
                  <a:pt x="431399" y="0"/>
                </a:lnTo>
                <a:lnTo>
                  <a:pt x="431399" y="494999"/>
                </a:lnTo>
                <a:lnTo>
                  <a:pt x="0" y="494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2746" y="2386120"/>
            <a:ext cx="696595" cy="629920"/>
          </a:xfrm>
          <a:custGeom>
            <a:avLst/>
            <a:gdLst/>
            <a:ahLst/>
            <a:cxnLst/>
            <a:rect l="l" t="t" r="r" b="b"/>
            <a:pathLst>
              <a:path w="696594" h="629919">
                <a:moveTo>
                  <a:pt x="0" y="0"/>
                </a:moveTo>
                <a:lnTo>
                  <a:pt x="696298" y="0"/>
                </a:lnTo>
                <a:lnTo>
                  <a:pt x="696298" y="629398"/>
                </a:lnTo>
                <a:lnTo>
                  <a:pt x="0" y="6293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2446" y="2125645"/>
            <a:ext cx="696595" cy="1078230"/>
          </a:xfrm>
          <a:custGeom>
            <a:avLst/>
            <a:gdLst/>
            <a:ahLst/>
            <a:cxnLst/>
            <a:rect l="l" t="t" r="r" b="b"/>
            <a:pathLst>
              <a:path w="696594" h="1078230">
                <a:moveTo>
                  <a:pt x="0" y="0"/>
                </a:moveTo>
                <a:lnTo>
                  <a:pt x="696298" y="0"/>
                </a:lnTo>
                <a:lnTo>
                  <a:pt x="696298" y="1077897"/>
                </a:lnTo>
                <a:lnTo>
                  <a:pt x="0" y="1077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79096" y="1994245"/>
            <a:ext cx="876300" cy="1341120"/>
          </a:xfrm>
          <a:custGeom>
            <a:avLst/>
            <a:gdLst/>
            <a:ahLst/>
            <a:cxnLst/>
            <a:rect l="l" t="t" r="r" b="b"/>
            <a:pathLst>
              <a:path w="876300" h="1341120">
                <a:moveTo>
                  <a:pt x="0" y="0"/>
                </a:moveTo>
                <a:lnTo>
                  <a:pt x="875698" y="0"/>
                </a:lnTo>
                <a:lnTo>
                  <a:pt x="875698" y="1340697"/>
                </a:lnTo>
                <a:lnTo>
                  <a:pt x="0" y="1340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97497" y="2450869"/>
            <a:ext cx="1420495" cy="299720"/>
          </a:xfrm>
          <a:custGeom>
            <a:avLst/>
            <a:gdLst/>
            <a:ahLst/>
            <a:cxnLst/>
            <a:rect l="l" t="t" r="r" b="b"/>
            <a:pathLst>
              <a:path w="1420495" h="299719">
                <a:moveTo>
                  <a:pt x="0" y="0"/>
                </a:moveTo>
                <a:lnTo>
                  <a:pt x="1420197" y="0"/>
                </a:lnTo>
                <a:lnTo>
                  <a:pt x="1420197" y="299099"/>
                </a:lnTo>
                <a:lnTo>
                  <a:pt x="0" y="299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4272" y="2229920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5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1398" y="2294520"/>
            <a:ext cx="777875" cy="807085"/>
          </a:xfrm>
          <a:custGeom>
            <a:avLst/>
            <a:gdLst/>
            <a:ahLst/>
            <a:cxnLst/>
            <a:rect l="l" t="t" r="r" b="b"/>
            <a:pathLst>
              <a:path w="777875" h="807085">
                <a:moveTo>
                  <a:pt x="0" y="0"/>
                </a:moveTo>
                <a:lnTo>
                  <a:pt x="777298" y="0"/>
                </a:lnTo>
                <a:lnTo>
                  <a:pt x="777298" y="806998"/>
                </a:lnTo>
                <a:lnTo>
                  <a:pt x="0" y="806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7997" y="2409020"/>
            <a:ext cx="431800" cy="495300"/>
          </a:xfrm>
          <a:custGeom>
            <a:avLst/>
            <a:gdLst/>
            <a:ahLst/>
            <a:cxnLst/>
            <a:rect l="l" t="t" r="r" b="b"/>
            <a:pathLst>
              <a:path w="431800" h="495300">
                <a:moveTo>
                  <a:pt x="0" y="0"/>
                </a:moveTo>
                <a:lnTo>
                  <a:pt x="431399" y="0"/>
                </a:lnTo>
                <a:lnTo>
                  <a:pt x="431399" y="494999"/>
                </a:lnTo>
                <a:lnTo>
                  <a:pt x="0" y="494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5848" y="2349270"/>
            <a:ext cx="696595" cy="629920"/>
          </a:xfrm>
          <a:custGeom>
            <a:avLst/>
            <a:gdLst/>
            <a:ahLst/>
            <a:cxnLst/>
            <a:rect l="l" t="t" r="r" b="b"/>
            <a:pathLst>
              <a:path w="696594" h="629919">
                <a:moveTo>
                  <a:pt x="0" y="0"/>
                </a:moveTo>
                <a:lnTo>
                  <a:pt x="696298" y="0"/>
                </a:lnTo>
                <a:lnTo>
                  <a:pt x="696298" y="629398"/>
                </a:lnTo>
                <a:lnTo>
                  <a:pt x="0" y="6293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5547" y="2088795"/>
            <a:ext cx="696595" cy="1078230"/>
          </a:xfrm>
          <a:custGeom>
            <a:avLst/>
            <a:gdLst/>
            <a:ahLst/>
            <a:cxnLst/>
            <a:rect l="l" t="t" r="r" b="b"/>
            <a:pathLst>
              <a:path w="696594" h="1078230">
                <a:moveTo>
                  <a:pt x="0" y="0"/>
                </a:moveTo>
                <a:lnTo>
                  <a:pt x="696298" y="0"/>
                </a:lnTo>
                <a:lnTo>
                  <a:pt x="696298" y="1077897"/>
                </a:lnTo>
                <a:lnTo>
                  <a:pt x="0" y="1077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2198" y="1957396"/>
            <a:ext cx="876300" cy="1341120"/>
          </a:xfrm>
          <a:custGeom>
            <a:avLst/>
            <a:gdLst/>
            <a:ahLst/>
            <a:cxnLst/>
            <a:rect l="l" t="t" r="r" b="b"/>
            <a:pathLst>
              <a:path w="876300" h="1341120">
                <a:moveTo>
                  <a:pt x="0" y="0"/>
                </a:moveTo>
                <a:lnTo>
                  <a:pt x="875698" y="0"/>
                </a:lnTo>
                <a:lnTo>
                  <a:pt x="875698" y="1340697"/>
                </a:lnTo>
                <a:lnTo>
                  <a:pt x="0" y="1340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0598" y="2414020"/>
            <a:ext cx="1420495" cy="299720"/>
          </a:xfrm>
          <a:custGeom>
            <a:avLst/>
            <a:gdLst/>
            <a:ahLst/>
            <a:cxnLst/>
            <a:rect l="l" t="t" r="r" b="b"/>
            <a:pathLst>
              <a:path w="1420495" h="299719">
                <a:moveTo>
                  <a:pt x="0" y="0"/>
                </a:moveTo>
                <a:lnTo>
                  <a:pt x="1420197" y="0"/>
                </a:lnTo>
                <a:lnTo>
                  <a:pt x="1420197" y="299099"/>
                </a:lnTo>
                <a:lnTo>
                  <a:pt x="0" y="299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0648" y="2398170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4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7773" y="2462770"/>
            <a:ext cx="777875" cy="807085"/>
          </a:xfrm>
          <a:custGeom>
            <a:avLst/>
            <a:gdLst/>
            <a:ahLst/>
            <a:cxnLst/>
            <a:rect l="l" t="t" r="r" b="b"/>
            <a:pathLst>
              <a:path w="777875" h="807085">
                <a:moveTo>
                  <a:pt x="0" y="0"/>
                </a:moveTo>
                <a:lnTo>
                  <a:pt x="777298" y="0"/>
                </a:lnTo>
                <a:lnTo>
                  <a:pt x="777298" y="806998"/>
                </a:lnTo>
                <a:lnTo>
                  <a:pt x="0" y="806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4373" y="2577269"/>
            <a:ext cx="431800" cy="495300"/>
          </a:xfrm>
          <a:custGeom>
            <a:avLst/>
            <a:gdLst/>
            <a:ahLst/>
            <a:cxnLst/>
            <a:rect l="l" t="t" r="r" b="b"/>
            <a:pathLst>
              <a:path w="431800" h="495300">
                <a:moveTo>
                  <a:pt x="0" y="0"/>
                </a:moveTo>
                <a:lnTo>
                  <a:pt x="431399" y="0"/>
                </a:lnTo>
                <a:lnTo>
                  <a:pt x="431399" y="494999"/>
                </a:lnTo>
                <a:lnTo>
                  <a:pt x="0" y="494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2223" y="2517519"/>
            <a:ext cx="696595" cy="629920"/>
          </a:xfrm>
          <a:custGeom>
            <a:avLst/>
            <a:gdLst/>
            <a:ahLst/>
            <a:cxnLst/>
            <a:rect l="l" t="t" r="r" b="b"/>
            <a:pathLst>
              <a:path w="696594" h="629919">
                <a:moveTo>
                  <a:pt x="0" y="0"/>
                </a:moveTo>
                <a:lnTo>
                  <a:pt x="696298" y="0"/>
                </a:lnTo>
                <a:lnTo>
                  <a:pt x="696298" y="629398"/>
                </a:lnTo>
                <a:lnTo>
                  <a:pt x="0" y="6293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1923" y="2257045"/>
            <a:ext cx="696595" cy="1078230"/>
          </a:xfrm>
          <a:custGeom>
            <a:avLst/>
            <a:gdLst/>
            <a:ahLst/>
            <a:cxnLst/>
            <a:rect l="l" t="t" r="r" b="b"/>
            <a:pathLst>
              <a:path w="696594" h="1078229">
                <a:moveTo>
                  <a:pt x="0" y="0"/>
                </a:moveTo>
                <a:lnTo>
                  <a:pt x="696298" y="0"/>
                </a:lnTo>
                <a:lnTo>
                  <a:pt x="696298" y="1077897"/>
                </a:lnTo>
                <a:lnTo>
                  <a:pt x="0" y="1077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8573" y="2125645"/>
            <a:ext cx="876300" cy="1341120"/>
          </a:xfrm>
          <a:custGeom>
            <a:avLst/>
            <a:gdLst/>
            <a:ahLst/>
            <a:cxnLst/>
            <a:rect l="l" t="t" r="r" b="b"/>
            <a:pathLst>
              <a:path w="876300" h="1341120">
                <a:moveTo>
                  <a:pt x="0" y="0"/>
                </a:moveTo>
                <a:lnTo>
                  <a:pt x="875698" y="0"/>
                </a:lnTo>
                <a:lnTo>
                  <a:pt x="875698" y="1340697"/>
                </a:lnTo>
                <a:lnTo>
                  <a:pt x="0" y="1340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1473" y="2582269"/>
            <a:ext cx="876300" cy="299720"/>
          </a:xfrm>
          <a:custGeom>
            <a:avLst/>
            <a:gdLst/>
            <a:ahLst/>
            <a:cxnLst/>
            <a:rect l="l" t="t" r="r" b="b"/>
            <a:pathLst>
              <a:path w="876300" h="299719">
                <a:moveTo>
                  <a:pt x="0" y="0"/>
                </a:moveTo>
                <a:lnTo>
                  <a:pt x="875698" y="0"/>
                </a:lnTo>
                <a:lnTo>
                  <a:pt x="875698" y="299099"/>
                </a:lnTo>
                <a:lnTo>
                  <a:pt x="0" y="299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45523" y="2166670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5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2648" y="2231270"/>
            <a:ext cx="777875" cy="807085"/>
          </a:xfrm>
          <a:custGeom>
            <a:avLst/>
            <a:gdLst/>
            <a:ahLst/>
            <a:cxnLst/>
            <a:rect l="l" t="t" r="r" b="b"/>
            <a:pathLst>
              <a:path w="777875" h="807085">
                <a:moveTo>
                  <a:pt x="0" y="0"/>
                </a:moveTo>
                <a:lnTo>
                  <a:pt x="777298" y="0"/>
                </a:lnTo>
                <a:lnTo>
                  <a:pt x="777298" y="806998"/>
                </a:lnTo>
                <a:lnTo>
                  <a:pt x="0" y="806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9247" y="2345770"/>
            <a:ext cx="431800" cy="495300"/>
          </a:xfrm>
          <a:custGeom>
            <a:avLst/>
            <a:gdLst/>
            <a:ahLst/>
            <a:cxnLst/>
            <a:rect l="l" t="t" r="r" b="b"/>
            <a:pathLst>
              <a:path w="431800" h="495300">
                <a:moveTo>
                  <a:pt x="0" y="0"/>
                </a:moveTo>
                <a:lnTo>
                  <a:pt x="431399" y="0"/>
                </a:lnTo>
                <a:lnTo>
                  <a:pt x="431399" y="494999"/>
                </a:lnTo>
                <a:lnTo>
                  <a:pt x="0" y="494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7098" y="2286020"/>
            <a:ext cx="696595" cy="629920"/>
          </a:xfrm>
          <a:custGeom>
            <a:avLst/>
            <a:gdLst/>
            <a:ahLst/>
            <a:cxnLst/>
            <a:rect l="l" t="t" r="r" b="b"/>
            <a:pathLst>
              <a:path w="696594" h="629919">
                <a:moveTo>
                  <a:pt x="0" y="0"/>
                </a:moveTo>
                <a:lnTo>
                  <a:pt x="696298" y="0"/>
                </a:lnTo>
                <a:lnTo>
                  <a:pt x="696298" y="629398"/>
                </a:lnTo>
                <a:lnTo>
                  <a:pt x="0" y="6293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6798" y="2025545"/>
            <a:ext cx="696595" cy="1078230"/>
          </a:xfrm>
          <a:custGeom>
            <a:avLst/>
            <a:gdLst/>
            <a:ahLst/>
            <a:cxnLst/>
            <a:rect l="l" t="t" r="r" b="b"/>
            <a:pathLst>
              <a:path w="696594" h="1078230">
                <a:moveTo>
                  <a:pt x="0" y="0"/>
                </a:moveTo>
                <a:lnTo>
                  <a:pt x="696298" y="0"/>
                </a:lnTo>
                <a:lnTo>
                  <a:pt x="696298" y="1077897"/>
                </a:lnTo>
                <a:lnTo>
                  <a:pt x="0" y="1077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3448" y="1894146"/>
            <a:ext cx="876300" cy="1341120"/>
          </a:xfrm>
          <a:custGeom>
            <a:avLst/>
            <a:gdLst/>
            <a:ahLst/>
            <a:cxnLst/>
            <a:rect l="l" t="t" r="r" b="b"/>
            <a:pathLst>
              <a:path w="876300" h="1341120">
                <a:moveTo>
                  <a:pt x="0" y="0"/>
                </a:moveTo>
                <a:lnTo>
                  <a:pt x="875698" y="0"/>
                </a:lnTo>
                <a:lnTo>
                  <a:pt x="875698" y="1340697"/>
                </a:lnTo>
                <a:lnTo>
                  <a:pt x="0" y="1340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1849" y="2350770"/>
            <a:ext cx="1420495" cy="299720"/>
          </a:xfrm>
          <a:custGeom>
            <a:avLst/>
            <a:gdLst/>
            <a:ahLst/>
            <a:cxnLst/>
            <a:rect l="l" t="t" r="r" b="b"/>
            <a:pathLst>
              <a:path w="1420495" h="299719">
                <a:moveTo>
                  <a:pt x="0" y="0"/>
                </a:moveTo>
                <a:lnTo>
                  <a:pt x="1420197" y="0"/>
                </a:lnTo>
                <a:lnTo>
                  <a:pt x="1420197" y="299099"/>
                </a:lnTo>
                <a:lnTo>
                  <a:pt x="0" y="299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17372" y="2589594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4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84497" y="2654194"/>
            <a:ext cx="777875" cy="807085"/>
          </a:xfrm>
          <a:custGeom>
            <a:avLst/>
            <a:gdLst/>
            <a:ahLst/>
            <a:cxnLst/>
            <a:rect l="l" t="t" r="r" b="b"/>
            <a:pathLst>
              <a:path w="777875" h="807085">
                <a:moveTo>
                  <a:pt x="0" y="0"/>
                </a:moveTo>
                <a:lnTo>
                  <a:pt x="777298" y="0"/>
                </a:lnTo>
                <a:lnTo>
                  <a:pt x="777298" y="806998"/>
                </a:lnTo>
                <a:lnTo>
                  <a:pt x="0" y="806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91097" y="2768694"/>
            <a:ext cx="431800" cy="495300"/>
          </a:xfrm>
          <a:custGeom>
            <a:avLst/>
            <a:gdLst/>
            <a:ahLst/>
            <a:cxnLst/>
            <a:rect l="l" t="t" r="r" b="b"/>
            <a:pathLst>
              <a:path w="431800" h="495300">
                <a:moveTo>
                  <a:pt x="0" y="0"/>
                </a:moveTo>
                <a:lnTo>
                  <a:pt x="431399" y="0"/>
                </a:lnTo>
                <a:lnTo>
                  <a:pt x="431399" y="494999"/>
                </a:lnTo>
                <a:lnTo>
                  <a:pt x="0" y="494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8947" y="2708944"/>
            <a:ext cx="696595" cy="629920"/>
          </a:xfrm>
          <a:custGeom>
            <a:avLst/>
            <a:gdLst/>
            <a:ahLst/>
            <a:cxnLst/>
            <a:rect l="l" t="t" r="r" b="b"/>
            <a:pathLst>
              <a:path w="696594" h="629920">
                <a:moveTo>
                  <a:pt x="0" y="0"/>
                </a:moveTo>
                <a:lnTo>
                  <a:pt x="696298" y="0"/>
                </a:lnTo>
                <a:lnTo>
                  <a:pt x="696298" y="629398"/>
                </a:lnTo>
                <a:lnTo>
                  <a:pt x="0" y="6293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58647" y="2448470"/>
            <a:ext cx="696595" cy="1078230"/>
          </a:xfrm>
          <a:custGeom>
            <a:avLst/>
            <a:gdLst/>
            <a:ahLst/>
            <a:cxnLst/>
            <a:rect l="l" t="t" r="r" b="b"/>
            <a:pathLst>
              <a:path w="696594" h="1078229">
                <a:moveTo>
                  <a:pt x="0" y="0"/>
                </a:moveTo>
                <a:lnTo>
                  <a:pt x="696298" y="0"/>
                </a:lnTo>
                <a:lnTo>
                  <a:pt x="696298" y="1077897"/>
                </a:lnTo>
                <a:lnTo>
                  <a:pt x="0" y="1077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35297" y="2317070"/>
            <a:ext cx="876300" cy="1341120"/>
          </a:xfrm>
          <a:custGeom>
            <a:avLst/>
            <a:gdLst/>
            <a:ahLst/>
            <a:cxnLst/>
            <a:rect l="l" t="t" r="r" b="b"/>
            <a:pathLst>
              <a:path w="876300" h="1341120">
                <a:moveTo>
                  <a:pt x="0" y="0"/>
                </a:moveTo>
                <a:lnTo>
                  <a:pt x="875698" y="0"/>
                </a:lnTo>
                <a:lnTo>
                  <a:pt x="875698" y="1340697"/>
                </a:lnTo>
                <a:lnTo>
                  <a:pt x="0" y="1340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3698" y="2773694"/>
            <a:ext cx="1420495" cy="299720"/>
          </a:xfrm>
          <a:custGeom>
            <a:avLst/>
            <a:gdLst/>
            <a:ahLst/>
            <a:cxnLst/>
            <a:rect l="l" t="t" r="r" b="b"/>
            <a:pathLst>
              <a:path w="1420495" h="299719">
                <a:moveTo>
                  <a:pt x="0" y="0"/>
                </a:moveTo>
                <a:lnTo>
                  <a:pt x="1420197" y="0"/>
                </a:lnTo>
                <a:lnTo>
                  <a:pt x="1420197" y="299099"/>
                </a:lnTo>
                <a:lnTo>
                  <a:pt x="0" y="299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17170" y="1981746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5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84296" y="2046345"/>
            <a:ext cx="777875" cy="807085"/>
          </a:xfrm>
          <a:custGeom>
            <a:avLst/>
            <a:gdLst/>
            <a:ahLst/>
            <a:cxnLst/>
            <a:rect l="l" t="t" r="r" b="b"/>
            <a:pathLst>
              <a:path w="777875" h="807085">
                <a:moveTo>
                  <a:pt x="0" y="0"/>
                </a:moveTo>
                <a:lnTo>
                  <a:pt x="777298" y="0"/>
                </a:lnTo>
                <a:lnTo>
                  <a:pt x="777298" y="806998"/>
                </a:lnTo>
                <a:lnTo>
                  <a:pt x="0" y="806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90895" y="2160845"/>
            <a:ext cx="431800" cy="495300"/>
          </a:xfrm>
          <a:custGeom>
            <a:avLst/>
            <a:gdLst/>
            <a:ahLst/>
            <a:cxnLst/>
            <a:rect l="l" t="t" r="r" b="b"/>
            <a:pathLst>
              <a:path w="431800" h="495300">
                <a:moveTo>
                  <a:pt x="0" y="0"/>
                </a:moveTo>
                <a:lnTo>
                  <a:pt x="431399" y="0"/>
                </a:lnTo>
                <a:lnTo>
                  <a:pt x="431399" y="494999"/>
                </a:lnTo>
                <a:lnTo>
                  <a:pt x="0" y="494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8746" y="2101095"/>
            <a:ext cx="696595" cy="629920"/>
          </a:xfrm>
          <a:custGeom>
            <a:avLst/>
            <a:gdLst/>
            <a:ahLst/>
            <a:cxnLst/>
            <a:rect l="l" t="t" r="r" b="b"/>
            <a:pathLst>
              <a:path w="696594" h="629919">
                <a:moveTo>
                  <a:pt x="0" y="0"/>
                </a:moveTo>
                <a:lnTo>
                  <a:pt x="696298" y="0"/>
                </a:lnTo>
                <a:lnTo>
                  <a:pt x="696298" y="629398"/>
                </a:lnTo>
                <a:lnTo>
                  <a:pt x="0" y="6293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8445" y="1840621"/>
            <a:ext cx="696595" cy="1078230"/>
          </a:xfrm>
          <a:custGeom>
            <a:avLst/>
            <a:gdLst/>
            <a:ahLst/>
            <a:cxnLst/>
            <a:rect l="l" t="t" r="r" b="b"/>
            <a:pathLst>
              <a:path w="696594" h="1078230">
                <a:moveTo>
                  <a:pt x="0" y="0"/>
                </a:moveTo>
                <a:lnTo>
                  <a:pt x="696298" y="0"/>
                </a:lnTo>
                <a:lnTo>
                  <a:pt x="696298" y="1077897"/>
                </a:lnTo>
                <a:lnTo>
                  <a:pt x="0" y="1077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35096" y="1709221"/>
            <a:ext cx="876300" cy="1341120"/>
          </a:xfrm>
          <a:custGeom>
            <a:avLst/>
            <a:gdLst/>
            <a:ahLst/>
            <a:cxnLst/>
            <a:rect l="l" t="t" r="r" b="b"/>
            <a:pathLst>
              <a:path w="876300" h="1341120">
                <a:moveTo>
                  <a:pt x="0" y="0"/>
                </a:moveTo>
                <a:lnTo>
                  <a:pt x="875698" y="0"/>
                </a:lnTo>
                <a:lnTo>
                  <a:pt x="875698" y="1340697"/>
                </a:lnTo>
                <a:lnTo>
                  <a:pt x="0" y="1340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53497" y="2165845"/>
            <a:ext cx="1420495" cy="299720"/>
          </a:xfrm>
          <a:custGeom>
            <a:avLst/>
            <a:gdLst/>
            <a:ahLst/>
            <a:cxnLst/>
            <a:rect l="l" t="t" r="r" b="b"/>
            <a:pathLst>
              <a:path w="1420495" h="299719">
                <a:moveTo>
                  <a:pt x="0" y="0"/>
                </a:moveTo>
                <a:lnTo>
                  <a:pt x="1420197" y="0"/>
                </a:lnTo>
                <a:lnTo>
                  <a:pt x="1420197" y="299099"/>
                </a:lnTo>
                <a:lnTo>
                  <a:pt x="0" y="299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98909" y="1981746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5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66034" y="2046345"/>
            <a:ext cx="777875" cy="807085"/>
          </a:xfrm>
          <a:custGeom>
            <a:avLst/>
            <a:gdLst/>
            <a:ahLst/>
            <a:cxnLst/>
            <a:rect l="l" t="t" r="r" b="b"/>
            <a:pathLst>
              <a:path w="777875" h="807085">
                <a:moveTo>
                  <a:pt x="0" y="0"/>
                </a:moveTo>
                <a:lnTo>
                  <a:pt x="777298" y="0"/>
                </a:lnTo>
                <a:lnTo>
                  <a:pt x="777298" y="806998"/>
                </a:lnTo>
                <a:lnTo>
                  <a:pt x="0" y="806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72634" y="2160845"/>
            <a:ext cx="431800" cy="495300"/>
          </a:xfrm>
          <a:custGeom>
            <a:avLst/>
            <a:gdLst/>
            <a:ahLst/>
            <a:cxnLst/>
            <a:rect l="l" t="t" r="r" b="b"/>
            <a:pathLst>
              <a:path w="431800" h="495300">
                <a:moveTo>
                  <a:pt x="0" y="0"/>
                </a:moveTo>
                <a:lnTo>
                  <a:pt x="431399" y="0"/>
                </a:lnTo>
                <a:lnTo>
                  <a:pt x="431399" y="494999"/>
                </a:lnTo>
                <a:lnTo>
                  <a:pt x="0" y="494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10484" y="2101095"/>
            <a:ext cx="696595" cy="629920"/>
          </a:xfrm>
          <a:custGeom>
            <a:avLst/>
            <a:gdLst/>
            <a:ahLst/>
            <a:cxnLst/>
            <a:rect l="l" t="t" r="r" b="b"/>
            <a:pathLst>
              <a:path w="696594" h="629919">
                <a:moveTo>
                  <a:pt x="0" y="0"/>
                </a:moveTo>
                <a:lnTo>
                  <a:pt x="696298" y="0"/>
                </a:lnTo>
                <a:lnTo>
                  <a:pt x="696298" y="629398"/>
                </a:lnTo>
                <a:lnTo>
                  <a:pt x="0" y="6293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40184" y="1840621"/>
            <a:ext cx="696595" cy="1078230"/>
          </a:xfrm>
          <a:custGeom>
            <a:avLst/>
            <a:gdLst/>
            <a:ahLst/>
            <a:cxnLst/>
            <a:rect l="l" t="t" r="r" b="b"/>
            <a:pathLst>
              <a:path w="696594" h="1078230">
                <a:moveTo>
                  <a:pt x="0" y="0"/>
                </a:moveTo>
                <a:lnTo>
                  <a:pt x="696298" y="0"/>
                </a:lnTo>
                <a:lnTo>
                  <a:pt x="696298" y="1077897"/>
                </a:lnTo>
                <a:lnTo>
                  <a:pt x="0" y="1077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16835" y="1709221"/>
            <a:ext cx="876300" cy="1341120"/>
          </a:xfrm>
          <a:custGeom>
            <a:avLst/>
            <a:gdLst/>
            <a:ahLst/>
            <a:cxnLst/>
            <a:rect l="l" t="t" r="r" b="b"/>
            <a:pathLst>
              <a:path w="876300" h="1341120">
                <a:moveTo>
                  <a:pt x="0" y="0"/>
                </a:moveTo>
                <a:lnTo>
                  <a:pt x="875698" y="0"/>
                </a:lnTo>
                <a:lnTo>
                  <a:pt x="875698" y="1340697"/>
                </a:lnTo>
                <a:lnTo>
                  <a:pt x="0" y="1340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5235" y="2165845"/>
            <a:ext cx="1420495" cy="299720"/>
          </a:xfrm>
          <a:custGeom>
            <a:avLst/>
            <a:gdLst/>
            <a:ahLst/>
            <a:cxnLst/>
            <a:rect l="l" t="t" r="r" b="b"/>
            <a:pathLst>
              <a:path w="1420495" h="299719">
                <a:moveTo>
                  <a:pt x="0" y="0"/>
                </a:moveTo>
                <a:lnTo>
                  <a:pt x="1420197" y="0"/>
                </a:lnTo>
                <a:lnTo>
                  <a:pt x="1420197" y="299099"/>
                </a:lnTo>
                <a:lnTo>
                  <a:pt x="0" y="299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3123" y="1981746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5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0248" y="2046345"/>
            <a:ext cx="777875" cy="807085"/>
          </a:xfrm>
          <a:custGeom>
            <a:avLst/>
            <a:gdLst/>
            <a:ahLst/>
            <a:cxnLst/>
            <a:rect l="l" t="t" r="r" b="b"/>
            <a:pathLst>
              <a:path w="777875" h="807085">
                <a:moveTo>
                  <a:pt x="0" y="0"/>
                </a:moveTo>
                <a:lnTo>
                  <a:pt x="777298" y="0"/>
                </a:lnTo>
                <a:lnTo>
                  <a:pt x="777298" y="806998"/>
                </a:lnTo>
                <a:lnTo>
                  <a:pt x="0" y="806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6848" y="2160845"/>
            <a:ext cx="431800" cy="495300"/>
          </a:xfrm>
          <a:custGeom>
            <a:avLst/>
            <a:gdLst/>
            <a:ahLst/>
            <a:cxnLst/>
            <a:rect l="l" t="t" r="r" b="b"/>
            <a:pathLst>
              <a:path w="431800" h="495300">
                <a:moveTo>
                  <a:pt x="0" y="0"/>
                </a:moveTo>
                <a:lnTo>
                  <a:pt x="431399" y="0"/>
                </a:lnTo>
                <a:lnTo>
                  <a:pt x="431399" y="494999"/>
                </a:lnTo>
                <a:lnTo>
                  <a:pt x="0" y="494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54698" y="2101095"/>
            <a:ext cx="696595" cy="629920"/>
          </a:xfrm>
          <a:custGeom>
            <a:avLst/>
            <a:gdLst/>
            <a:ahLst/>
            <a:cxnLst/>
            <a:rect l="l" t="t" r="r" b="b"/>
            <a:pathLst>
              <a:path w="696594" h="629919">
                <a:moveTo>
                  <a:pt x="0" y="0"/>
                </a:moveTo>
                <a:lnTo>
                  <a:pt x="696298" y="0"/>
                </a:lnTo>
                <a:lnTo>
                  <a:pt x="696298" y="629398"/>
                </a:lnTo>
                <a:lnTo>
                  <a:pt x="0" y="6293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4398" y="1840621"/>
            <a:ext cx="696595" cy="1078230"/>
          </a:xfrm>
          <a:custGeom>
            <a:avLst/>
            <a:gdLst/>
            <a:ahLst/>
            <a:cxnLst/>
            <a:rect l="l" t="t" r="r" b="b"/>
            <a:pathLst>
              <a:path w="696594" h="1078230">
                <a:moveTo>
                  <a:pt x="0" y="0"/>
                </a:moveTo>
                <a:lnTo>
                  <a:pt x="696298" y="0"/>
                </a:lnTo>
                <a:lnTo>
                  <a:pt x="696298" y="1077897"/>
                </a:lnTo>
                <a:lnTo>
                  <a:pt x="0" y="1077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048" y="1709221"/>
            <a:ext cx="876300" cy="1341120"/>
          </a:xfrm>
          <a:custGeom>
            <a:avLst/>
            <a:gdLst/>
            <a:ahLst/>
            <a:cxnLst/>
            <a:rect l="l" t="t" r="r" b="b"/>
            <a:pathLst>
              <a:path w="876300" h="1341120">
                <a:moveTo>
                  <a:pt x="0" y="0"/>
                </a:moveTo>
                <a:lnTo>
                  <a:pt x="875698" y="0"/>
                </a:lnTo>
                <a:lnTo>
                  <a:pt x="875698" y="1340697"/>
                </a:lnTo>
                <a:lnTo>
                  <a:pt x="0" y="1340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9449" y="2165845"/>
            <a:ext cx="1420495" cy="299720"/>
          </a:xfrm>
          <a:custGeom>
            <a:avLst/>
            <a:gdLst/>
            <a:ahLst/>
            <a:cxnLst/>
            <a:rect l="l" t="t" r="r" b="b"/>
            <a:pathLst>
              <a:path w="1420495" h="299719">
                <a:moveTo>
                  <a:pt x="0" y="0"/>
                </a:moveTo>
                <a:lnTo>
                  <a:pt x="1420197" y="0"/>
                </a:lnTo>
                <a:lnTo>
                  <a:pt x="1420197" y="299099"/>
                </a:lnTo>
                <a:lnTo>
                  <a:pt x="0" y="299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0648" y="2633619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4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47773" y="2698219"/>
            <a:ext cx="777875" cy="807085"/>
          </a:xfrm>
          <a:custGeom>
            <a:avLst/>
            <a:gdLst/>
            <a:ahLst/>
            <a:cxnLst/>
            <a:rect l="l" t="t" r="r" b="b"/>
            <a:pathLst>
              <a:path w="777875" h="807085">
                <a:moveTo>
                  <a:pt x="0" y="0"/>
                </a:moveTo>
                <a:lnTo>
                  <a:pt x="777298" y="0"/>
                </a:lnTo>
                <a:lnTo>
                  <a:pt x="777298" y="806998"/>
                </a:lnTo>
                <a:lnTo>
                  <a:pt x="0" y="806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54373" y="2812719"/>
            <a:ext cx="431800" cy="495300"/>
          </a:xfrm>
          <a:custGeom>
            <a:avLst/>
            <a:gdLst/>
            <a:ahLst/>
            <a:cxnLst/>
            <a:rect l="l" t="t" r="r" b="b"/>
            <a:pathLst>
              <a:path w="431800" h="495300">
                <a:moveTo>
                  <a:pt x="0" y="0"/>
                </a:moveTo>
                <a:lnTo>
                  <a:pt x="431399" y="0"/>
                </a:lnTo>
                <a:lnTo>
                  <a:pt x="431399" y="494999"/>
                </a:lnTo>
                <a:lnTo>
                  <a:pt x="0" y="494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2223" y="2752969"/>
            <a:ext cx="696595" cy="629920"/>
          </a:xfrm>
          <a:custGeom>
            <a:avLst/>
            <a:gdLst/>
            <a:ahLst/>
            <a:cxnLst/>
            <a:rect l="l" t="t" r="r" b="b"/>
            <a:pathLst>
              <a:path w="696594" h="629920">
                <a:moveTo>
                  <a:pt x="0" y="0"/>
                </a:moveTo>
                <a:lnTo>
                  <a:pt x="696298" y="0"/>
                </a:lnTo>
                <a:lnTo>
                  <a:pt x="696298" y="629398"/>
                </a:lnTo>
                <a:lnTo>
                  <a:pt x="0" y="6293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21923" y="2492494"/>
            <a:ext cx="696595" cy="1078230"/>
          </a:xfrm>
          <a:custGeom>
            <a:avLst/>
            <a:gdLst/>
            <a:ahLst/>
            <a:cxnLst/>
            <a:rect l="l" t="t" r="r" b="b"/>
            <a:pathLst>
              <a:path w="696594" h="1078229">
                <a:moveTo>
                  <a:pt x="0" y="0"/>
                </a:moveTo>
                <a:lnTo>
                  <a:pt x="696298" y="0"/>
                </a:lnTo>
                <a:lnTo>
                  <a:pt x="696298" y="1077897"/>
                </a:lnTo>
                <a:lnTo>
                  <a:pt x="0" y="1077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8573" y="2361095"/>
            <a:ext cx="876300" cy="1341120"/>
          </a:xfrm>
          <a:custGeom>
            <a:avLst/>
            <a:gdLst/>
            <a:ahLst/>
            <a:cxnLst/>
            <a:rect l="l" t="t" r="r" b="b"/>
            <a:pathLst>
              <a:path w="876300" h="1341120">
                <a:moveTo>
                  <a:pt x="0" y="0"/>
                </a:moveTo>
                <a:lnTo>
                  <a:pt x="875698" y="0"/>
                </a:lnTo>
                <a:lnTo>
                  <a:pt x="875698" y="1340697"/>
                </a:lnTo>
                <a:lnTo>
                  <a:pt x="0" y="1340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16974" y="2817719"/>
            <a:ext cx="1420495" cy="299720"/>
          </a:xfrm>
          <a:custGeom>
            <a:avLst/>
            <a:gdLst/>
            <a:ahLst/>
            <a:cxnLst/>
            <a:rect l="l" t="t" r="r" b="b"/>
            <a:pathLst>
              <a:path w="1420495" h="299719">
                <a:moveTo>
                  <a:pt x="0" y="0"/>
                </a:moveTo>
                <a:lnTo>
                  <a:pt x="1420197" y="0"/>
                </a:lnTo>
                <a:lnTo>
                  <a:pt x="1420197" y="299099"/>
                </a:lnTo>
                <a:lnTo>
                  <a:pt x="0" y="299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17170" y="2633619"/>
            <a:ext cx="537845" cy="986155"/>
          </a:xfrm>
          <a:custGeom>
            <a:avLst/>
            <a:gdLst/>
            <a:ahLst/>
            <a:cxnLst/>
            <a:rect l="l" t="t" r="r" b="b"/>
            <a:pathLst>
              <a:path w="537844" h="986154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84296" y="2698219"/>
            <a:ext cx="777875" cy="807085"/>
          </a:xfrm>
          <a:custGeom>
            <a:avLst/>
            <a:gdLst/>
            <a:ahLst/>
            <a:cxnLst/>
            <a:rect l="l" t="t" r="r" b="b"/>
            <a:pathLst>
              <a:path w="777875" h="807085">
                <a:moveTo>
                  <a:pt x="0" y="0"/>
                </a:moveTo>
                <a:lnTo>
                  <a:pt x="777298" y="0"/>
                </a:lnTo>
                <a:lnTo>
                  <a:pt x="777298" y="806998"/>
                </a:lnTo>
                <a:lnTo>
                  <a:pt x="0" y="806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90895" y="2812719"/>
            <a:ext cx="431800" cy="495300"/>
          </a:xfrm>
          <a:custGeom>
            <a:avLst/>
            <a:gdLst/>
            <a:ahLst/>
            <a:cxnLst/>
            <a:rect l="l" t="t" r="r" b="b"/>
            <a:pathLst>
              <a:path w="431800" h="495300">
                <a:moveTo>
                  <a:pt x="0" y="0"/>
                </a:moveTo>
                <a:lnTo>
                  <a:pt x="431399" y="0"/>
                </a:lnTo>
                <a:lnTo>
                  <a:pt x="431399" y="494999"/>
                </a:lnTo>
                <a:lnTo>
                  <a:pt x="0" y="494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28746" y="2752969"/>
            <a:ext cx="696595" cy="629920"/>
          </a:xfrm>
          <a:custGeom>
            <a:avLst/>
            <a:gdLst/>
            <a:ahLst/>
            <a:cxnLst/>
            <a:rect l="l" t="t" r="r" b="b"/>
            <a:pathLst>
              <a:path w="696594" h="629920">
                <a:moveTo>
                  <a:pt x="0" y="0"/>
                </a:moveTo>
                <a:lnTo>
                  <a:pt x="696298" y="0"/>
                </a:lnTo>
                <a:lnTo>
                  <a:pt x="696298" y="629398"/>
                </a:lnTo>
                <a:lnTo>
                  <a:pt x="0" y="6293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958445" y="2492494"/>
            <a:ext cx="696595" cy="1078230"/>
          </a:xfrm>
          <a:custGeom>
            <a:avLst/>
            <a:gdLst/>
            <a:ahLst/>
            <a:cxnLst/>
            <a:rect l="l" t="t" r="r" b="b"/>
            <a:pathLst>
              <a:path w="696594" h="1078229">
                <a:moveTo>
                  <a:pt x="0" y="0"/>
                </a:moveTo>
                <a:lnTo>
                  <a:pt x="696298" y="0"/>
                </a:lnTo>
                <a:lnTo>
                  <a:pt x="696298" y="1077897"/>
                </a:lnTo>
                <a:lnTo>
                  <a:pt x="0" y="1077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35096" y="2361095"/>
            <a:ext cx="876300" cy="1341120"/>
          </a:xfrm>
          <a:custGeom>
            <a:avLst/>
            <a:gdLst/>
            <a:ahLst/>
            <a:cxnLst/>
            <a:rect l="l" t="t" r="r" b="b"/>
            <a:pathLst>
              <a:path w="876300" h="1341120">
                <a:moveTo>
                  <a:pt x="0" y="0"/>
                </a:moveTo>
                <a:lnTo>
                  <a:pt x="875698" y="0"/>
                </a:lnTo>
                <a:lnTo>
                  <a:pt x="875698" y="1340697"/>
                </a:lnTo>
                <a:lnTo>
                  <a:pt x="0" y="1340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53497" y="2817719"/>
            <a:ext cx="1420495" cy="299720"/>
          </a:xfrm>
          <a:custGeom>
            <a:avLst/>
            <a:gdLst/>
            <a:ahLst/>
            <a:cxnLst/>
            <a:rect l="l" t="t" r="r" b="b"/>
            <a:pathLst>
              <a:path w="1420495" h="299719">
                <a:moveTo>
                  <a:pt x="0" y="0"/>
                </a:moveTo>
                <a:lnTo>
                  <a:pt x="1420197" y="0"/>
                </a:lnTo>
                <a:lnTo>
                  <a:pt x="1420197" y="299099"/>
                </a:lnTo>
                <a:lnTo>
                  <a:pt x="0" y="299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xfrm>
            <a:off x="382949" y="331237"/>
            <a:ext cx="5374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</a:t>
            </a:r>
            <a:r>
              <a:rPr sz="2800" dirty="0">
                <a:solidFill>
                  <a:srgbClr val="000000"/>
                </a:solidFill>
              </a:rPr>
              <a:t>Multiple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Objects</a:t>
            </a:r>
            <a:endParaRPr sz="2800"/>
          </a:p>
        </p:txBody>
      </p:sp>
      <p:sp>
        <p:nvSpPr>
          <p:cNvPr id="86" name="object 86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5681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Region </a:t>
            </a:r>
            <a:r>
              <a:rPr sz="2800" spc="-10" dirty="0">
                <a:solidFill>
                  <a:srgbClr val="000000"/>
                </a:solidFill>
              </a:rPr>
              <a:t>Proposals: Selective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Search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548338" y="1919346"/>
            <a:ext cx="3105368" cy="2066795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0273" y="1919196"/>
            <a:ext cx="3105368" cy="2066795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4092" y="2952743"/>
            <a:ext cx="1504950" cy="0"/>
          </a:xfrm>
          <a:custGeom>
            <a:avLst/>
            <a:gdLst/>
            <a:ahLst/>
            <a:cxnLst/>
            <a:rect l="l" t="t" r="r" b="b"/>
            <a:pathLst>
              <a:path w="1504950">
                <a:moveTo>
                  <a:pt x="0" y="0"/>
                </a:moveTo>
                <a:lnTo>
                  <a:pt x="1504346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4152" y="2891256"/>
            <a:ext cx="158249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2945" y="883053"/>
            <a:ext cx="660654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Find </a:t>
            </a:r>
            <a:r>
              <a:rPr sz="1800" dirty="0">
                <a:latin typeface="Arial"/>
                <a:cs typeface="Arial"/>
              </a:rPr>
              <a:t>“blobby” </a:t>
            </a:r>
            <a:r>
              <a:rPr sz="1800" spc="-5" dirty="0">
                <a:latin typeface="Arial"/>
                <a:cs typeface="Arial"/>
              </a:rPr>
              <a:t>image </a:t>
            </a:r>
            <a:r>
              <a:rPr sz="1800" dirty="0">
                <a:latin typeface="Arial"/>
                <a:cs typeface="Arial"/>
              </a:rPr>
              <a:t>regions </a:t>
            </a:r>
            <a:r>
              <a:rPr sz="1800" spc="-5" dirty="0">
                <a:latin typeface="Arial"/>
                <a:cs typeface="Arial"/>
              </a:rPr>
              <a:t>that are likely to </a:t>
            </a:r>
            <a:r>
              <a:rPr sz="1800" dirty="0">
                <a:latin typeface="Arial"/>
                <a:cs typeface="Arial"/>
              </a:rPr>
              <a:t>contain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objects</a:t>
            </a:r>
            <a:endParaRPr sz="1800">
              <a:latin typeface="Arial"/>
              <a:cs typeface="Arial"/>
            </a:endParaRPr>
          </a:p>
          <a:p>
            <a:pPr marL="379095" marR="5080" indent="-366395">
              <a:lnSpc>
                <a:spcPct val="1006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Relatively fast to </a:t>
            </a:r>
            <a:r>
              <a:rPr sz="1800" dirty="0">
                <a:latin typeface="Arial"/>
                <a:cs typeface="Arial"/>
              </a:rPr>
              <a:t>run; </a:t>
            </a:r>
            <a:r>
              <a:rPr sz="1800" spc="-5" dirty="0">
                <a:latin typeface="Arial"/>
                <a:cs typeface="Arial"/>
              </a:rPr>
              <a:t>e.g. Selective Search gives 2000 </a:t>
            </a:r>
            <a:r>
              <a:rPr sz="1800" dirty="0">
                <a:latin typeface="Arial"/>
                <a:cs typeface="Arial"/>
              </a:rPr>
              <a:t>region  </a:t>
            </a:r>
            <a:r>
              <a:rPr sz="1800" spc="-5" dirty="0">
                <a:latin typeface="Arial"/>
                <a:cs typeface="Arial"/>
              </a:rPr>
              <a:t>proposals in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few </a:t>
            </a:r>
            <a:r>
              <a:rPr sz="1800" dirty="0">
                <a:latin typeface="Arial"/>
                <a:cs typeface="Arial"/>
              </a:rPr>
              <a:t>seconds </a:t>
            </a:r>
            <a:r>
              <a:rPr sz="1800" spc="-5" dirty="0">
                <a:latin typeface="Arial"/>
                <a:cs typeface="Arial"/>
              </a:rPr>
              <a:t>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CPU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2588" y="2389845"/>
            <a:ext cx="1407795" cy="1407795"/>
          </a:xfrm>
          <a:custGeom>
            <a:avLst/>
            <a:gdLst/>
            <a:ahLst/>
            <a:cxnLst/>
            <a:rect l="l" t="t" r="r" b="b"/>
            <a:pathLst>
              <a:path w="1407795" h="1407795">
                <a:moveTo>
                  <a:pt x="0" y="0"/>
                </a:moveTo>
                <a:lnTo>
                  <a:pt x="1407297" y="0"/>
                </a:lnTo>
                <a:lnTo>
                  <a:pt x="1407297" y="1407297"/>
                </a:lnTo>
                <a:lnTo>
                  <a:pt x="0" y="1407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45487" y="2007846"/>
            <a:ext cx="2231390" cy="1903730"/>
          </a:xfrm>
          <a:custGeom>
            <a:avLst/>
            <a:gdLst/>
            <a:ahLst/>
            <a:cxnLst/>
            <a:rect l="l" t="t" r="r" b="b"/>
            <a:pathLst>
              <a:path w="2231390" h="1903729">
                <a:moveTo>
                  <a:pt x="0" y="0"/>
                </a:moveTo>
                <a:lnTo>
                  <a:pt x="2231095" y="0"/>
                </a:lnTo>
                <a:lnTo>
                  <a:pt x="2231095" y="1903196"/>
                </a:lnTo>
                <a:lnTo>
                  <a:pt x="0" y="19031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87934" y="3081743"/>
            <a:ext cx="296545" cy="252095"/>
          </a:xfrm>
          <a:custGeom>
            <a:avLst/>
            <a:gdLst/>
            <a:ahLst/>
            <a:cxnLst/>
            <a:rect l="l" t="t" r="r" b="b"/>
            <a:pathLst>
              <a:path w="296545" h="252095">
                <a:moveTo>
                  <a:pt x="0" y="0"/>
                </a:moveTo>
                <a:lnTo>
                  <a:pt x="296099" y="0"/>
                </a:lnTo>
                <a:lnTo>
                  <a:pt x="2960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52858" y="2829744"/>
            <a:ext cx="469265" cy="393700"/>
          </a:xfrm>
          <a:custGeom>
            <a:avLst/>
            <a:gdLst/>
            <a:ahLst/>
            <a:cxnLst/>
            <a:rect l="l" t="t" r="r" b="b"/>
            <a:pathLst>
              <a:path w="469265" h="393700">
                <a:moveTo>
                  <a:pt x="0" y="0"/>
                </a:moveTo>
                <a:lnTo>
                  <a:pt x="469199" y="0"/>
                </a:lnTo>
                <a:lnTo>
                  <a:pt x="4691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73360" y="2756594"/>
            <a:ext cx="216535" cy="191135"/>
          </a:xfrm>
          <a:custGeom>
            <a:avLst/>
            <a:gdLst/>
            <a:ahLst/>
            <a:cxnLst/>
            <a:rect l="l" t="t" r="r" b="b"/>
            <a:pathLst>
              <a:path w="216534" h="191135">
                <a:moveTo>
                  <a:pt x="0" y="0"/>
                </a:moveTo>
                <a:lnTo>
                  <a:pt x="215999" y="0"/>
                </a:lnTo>
                <a:lnTo>
                  <a:pt x="215999" y="191099"/>
                </a:lnTo>
                <a:lnTo>
                  <a:pt x="0" y="19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51685" y="2860169"/>
            <a:ext cx="216535" cy="191135"/>
          </a:xfrm>
          <a:custGeom>
            <a:avLst/>
            <a:gdLst/>
            <a:ahLst/>
            <a:cxnLst/>
            <a:rect l="l" t="t" r="r" b="b"/>
            <a:pathLst>
              <a:path w="216534" h="191135">
                <a:moveTo>
                  <a:pt x="0" y="0"/>
                </a:moveTo>
                <a:lnTo>
                  <a:pt x="215999" y="0"/>
                </a:lnTo>
                <a:lnTo>
                  <a:pt x="215999" y="191099"/>
                </a:lnTo>
                <a:lnTo>
                  <a:pt x="0" y="19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40138" y="2853144"/>
            <a:ext cx="393700" cy="350520"/>
          </a:xfrm>
          <a:custGeom>
            <a:avLst/>
            <a:gdLst/>
            <a:ahLst/>
            <a:cxnLst/>
            <a:rect l="l" t="t" r="r" b="b"/>
            <a:pathLst>
              <a:path w="393700" h="350519">
                <a:moveTo>
                  <a:pt x="0" y="0"/>
                </a:moveTo>
                <a:lnTo>
                  <a:pt x="393599" y="0"/>
                </a:lnTo>
                <a:lnTo>
                  <a:pt x="3935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25088" y="2548344"/>
            <a:ext cx="393700" cy="350520"/>
          </a:xfrm>
          <a:custGeom>
            <a:avLst/>
            <a:gdLst/>
            <a:ahLst/>
            <a:cxnLst/>
            <a:rect l="l" t="t" r="r" b="b"/>
            <a:pathLst>
              <a:path w="393700" h="350519">
                <a:moveTo>
                  <a:pt x="0" y="0"/>
                </a:moveTo>
                <a:lnTo>
                  <a:pt x="393599" y="0"/>
                </a:lnTo>
                <a:lnTo>
                  <a:pt x="3935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9736" y="2548344"/>
            <a:ext cx="393700" cy="252095"/>
          </a:xfrm>
          <a:custGeom>
            <a:avLst/>
            <a:gdLst/>
            <a:ahLst/>
            <a:cxnLst/>
            <a:rect l="l" t="t" r="r" b="b"/>
            <a:pathLst>
              <a:path w="393700" h="252094">
                <a:moveTo>
                  <a:pt x="0" y="0"/>
                </a:moveTo>
                <a:lnTo>
                  <a:pt x="393599" y="0"/>
                </a:lnTo>
                <a:lnTo>
                  <a:pt x="3935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024" y="4194941"/>
            <a:ext cx="3308350" cy="4025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88773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Alexe et al, </a:t>
            </a:r>
            <a:r>
              <a:rPr sz="600" dirty="0">
                <a:latin typeface="Arial"/>
                <a:cs typeface="Arial"/>
              </a:rPr>
              <a:t>“Measuring </a:t>
            </a:r>
            <a:r>
              <a:rPr sz="600" spc="-5" dirty="0">
                <a:latin typeface="Arial"/>
                <a:cs typeface="Arial"/>
              </a:rPr>
              <a:t>the objectness of image windows”, </a:t>
            </a:r>
            <a:r>
              <a:rPr sz="600" spc="-15" dirty="0">
                <a:latin typeface="Arial"/>
                <a:cs typeface="Arial"/>
              </a:rPr>
              <a:t>TPAMI </a:t>
            </a:r>
            <a:r>
              <a:rPr sz="600" spc="-5" dirty="0">
                <a:latin typeface="Arial"/>
                <a:cs typeface="Arial"/>
              </a:rPr>
              <a:t>2012  Uijlings et al, </a:t>
            </a:r>
            <a:r>
              <a:rPr sz="600" dirty="0">
                <a:latin typeface="Arial"/>
                <a:cs typeface="Arial"/>
              </a:rPr>
              <a:t>“Selective </a:t>
            </a:r>
            <a:r>
              <a:rPr sz="600" spc="-5" dirty="0">
                <a:latin typeface="Arial"/>
                <a:cs typeface="Arial"/>
              </a:rPr>
              <a:t>Search for Object Recognition”, IJCV</a:t>
            </a:r>
            <a:r>
              <a:rPr sz="600" spc="-4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2013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</a:pPr>
            <a:r>
              <a:rPr sz="600" spc="-5" dirty="0">
                <a:latin typeface="Arial"/>
                <a:cs typeface="Arial"/>
              </a:rPr>
              <a:t>Cheng et al, </a:t>
            </a:r>
            <a:r>
              <a:rPr sz="600" dirty="0">
                <a:latin typeface="Arial"/>
                <a:cs typeface="Arial"/>
              </a:rPr>
              <a:t>“BING: </a:t>
            </a:r>
            <a:r>
              <a:rPr sz="600" spc="-5" dirty="0">
                <a:latin typeface="Arial"/>
                <a:cs typeface="Arial"/>
              </a:rPr>
              <a:t>Binarized normed gradients for objectness estimation at 300fps”, CVPR 2014  Zitnick and </a:t>
            </a:r>
            <a:r>
              <a:rPr sz="600" spc="-10" dirty="0">
                <a:latin typeface="Arial"/>
                <a:cs typeface="Arial"/>
              </a:rPr>
              <a:t>Dollar, </a:t>
            </a:r>
            <a:r>
              <a:rPr sz="600" dirty="0">
                <a:latin typeface="Arial"/>
                <a:cs typeface="Arial"/>
              </a:rPr>
              <a:t>“Edge </a:t>
            </a:r>
            <a:r>
              <a:rPr sz="600" spc="-5" dirty="0">
                <a:latin typeface="Arial"/>
                <a:cs typeface="Arial"/>
              </a:rPr>
              <a:t>boxes: Locating object proposals from edges”, ECCV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2014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095082" y="3247073"/>
            <a:ext cx="3601492" cy="121611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5082" y="324706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28027" y="4364482"/>
            <a:ext cx="841089" cy="146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21342" y="4162401"/>
            <a:ext cx="3416300" cy="3867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Arial"/>
                <a:cs typeface="Arial"/>
              </a:rPr>
              <a:t>Girshick et al, </a:t>
            </a:r>
            <a:r>
              <a:rPr sz="800" dirty="0">
                <a:latin typeface="Arial"/>
                <a:cs typeface="Arial"/>
              </a:rPr>
              <a:t>“Rich </a:t>
            </a:r>
            <a:r>
              <a:rPr sz="800" spc="-5" dirty="0">
                <a:latin typeface="Arial"/>
                <a:cs typeface="Arial"/>
              </a:rPr>
              <a:t>feature hierarchies for accurate object detection and  </a:t>
            </a:r>
            <a:r>
              <a:rPr sz="800" dirty="0">
                <a:latin typeface="Arial"/>
                <a:cs typeface="Arial"/>
              </a:rPr>
              <a:t>semantic segmentation”, </a:t>
            </a:r>
            <a:r>
              <a:rPr sz="800" spc="-5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source</a:t>
            </a:r>
            <a:r>
              <a:rPr sz="800" spc="-5" dirty="0">
                <a:latin typeface="Arial"/>
                <a:cs typeface="Arial"/>
              </a:rPr>
              <a:t>. Reproduced with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095082" y="3247073"/>
            <a:ext cx="3601492" cy="121611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5082" y="324706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28027" y="4364482"/>
            <a:ext cx="841089" cy="146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4896" y="3312143"/>
            <a:ext cx="1821814" cy="779780"/>
          </a:xfrm>
          <a:custGeom>
            <a:avLst/>
            <a:gdLst/>
            <a:ahLst/>
            <a:cxnLst/>
            <a:rect l="l" t="t" r="r" b="b"/>
            <a:pathLst>
              <a:path w="1821814" h="779779">
                <a:moveTo>
                  <a:pt x="1101272" y="779298"/>
                </a:moveTo>
                <a:lnTo>
                  <a:pt x="0" y="779298"/>
                </a:lnTo>
                <a:lnTo>
                  <a:pt x="720298" y="0"/>
                </a:lnTo>
                <a:lnTo>
                  <a:pt x="1821571" y="0"/>
                </a:lnTo>
                <a:lnTo>
                  <a:pt x="1101272" y="779298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4896" y="3312143"/>
            <a:ext cx="1821814" cy="779780"/>
          </a:xfrm>
          <a:custGeom>
            <a:avLst/>
            <a:gdLst/>
            <a:ahLst/>
            <a:cxnLst/>
            <a:rect l="l" t="t" r="r" b="b"/>
            <a:pathLst>
              <a:path w="1821814" h="779779">
                <a:moveTo>
                  <a:pt x="0" y="779298"/>
                </a:moveTo>
                <a:lnTo>
                  <a:pt x="720298" y="0"/>
                </a:lnTo>
                <a:lnTo>
                  <a:pt x="1821571" y="0"/>
                </a:lnTo>
                <a:lnTo>
                  <a:pt x="1101272" y="779298"/>
                </a:lnTo>
                <a:lnTo>
                  <a:pt x="0" y="779298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96542" y="3326468"/>
            <a:ext cx="873125" cy="321945"/>
          </a:xfrm>
          <a:custGeom>
            <a:avLst/>
            <a:gdLst/>
            <a:ahLst/>
            <a:cxnLst/>
            <a:rect l="l" t="t" r="r" b="b"/>
            <a:pathLst>
              <a:path w="873125" h="321945">
                <a:moveTo>
                  <a:pt x="575898" y="321574"/>
                </a:moveTo>
                <a:lnTo>
                  <a:pt x="0" y="321574"/>
                </a:lnTo>
                <a:lnTo>
                  <a:pt x="297224" y="0"/>
                </a:lnTo>
                <a:lnTo>
                  <a:pt x="873123" y="0"/>
                </a:lnTo>
                <a:lnTo>
                  <a:pt x="575898" y="32157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96542" y="3326468"/>
            <a:ext cx="873125" cy="321945"/>
          </a:xfrm>
          <a:custGeom>
            <a:avLst/>
            <a:gdLst/>
            <a:ahLst/>
            <a:cxnLst/>
            <a:rect l="l" t="t" r="r" b="b"/>
            <a:pathLst>
              <a:path w="873125" h="321945">
                <a:moveTo>
                  <a:pt x="0" y="321574"/>
                </a:moveTo>
                <a:lnTo>
                  <a:pt x="297224" y="0"/>
                </a:lnTo>
                <a:lnTo>
                  <a:pt x="873123" y="0"/>
                </a:lnTo>
                <a:lnTo>
                  <a:pt x="575898" y="321574"/>
                </a:lnTo>
                <a:lnTo>
                  <a:pt x="0" y="32157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6555" y="3947317"/>
            <a:ext cx="847725" cy="500380"/>
          </a:xfrm>
          <a:custGeom>
            <a:avLst/>
            <a:gdLst/>
            <a:ahLst/>
            <a:cxnLst/>
            <a:rect l="l" t="t" r="r" b="b"/>
            <a:pathLst>
              <a:path w="847725" h="500379">
                <a:moveTo>
                  <a:pt x="385011" y="500249"/>
                </a:moveTo>
                <a:lnTo>
                  <a:pt x="0" y="500249"/>
                </a:lnTo>
                <a:lnTo>
                  <a:pt x="462374" y="0"/>
                </a:lnTo>
                <a:lnTo>
                  <a:pt x="847385" y="0"/>
                </a:lnTo>
                <a:lnTo>
                  <a:pt x="385011" y="500249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555" y="3947317"/>
            <a:ext cx="847725" cy="500380"/>
          </a:xfrm>
          <a:custGeom>
            <a:avLst/>
            <a:gdLst/>
            <a:ahLst/>
            <a:cxnLst/>
            <a:rect l="l" t="t" r="r" b="b"/>
            <a:pathLst>
              <a:path w="847725" h="500379">
                <a:moveTo>
                  <a:pt x="0" y="500248"/>
                </a:moveTo>
                <a:lnTo>
                  <a:pt x="462374" y="0"/>
                </a:lnTo>
                <a:lnTo>
                  <a:pt x="847385" y="0"/>
                </a:lnTo>
                <a:lnTo>
                  <a:pt x="385011" y="500248"/>
                </a:lnTo>
                <a:lnTo>
                  <a:pt x="0" y="500248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67066" y="3437642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>
                <a:moveTo>
                  <a:pt x="5768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71091" y="3396668"/>
            <a:ext cx="105499" cy="81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44144" y="343764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49144" y="3685192"/>
            <a:ext cx="109249" cy="81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11261" y="344366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18009" y="4202366"/>
            <a:ext cx="110612" cy="79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48890" y="3186655"/>
            <a:ext cx="1722682" cy="197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44574" y="3460796"/>
            <a:ext cx="1938671" cy="1989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46906" y="3739849"/>
            <a:ext cx="699503" cy="157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27629" y="3737021"/>
            <a:ext cx="442386" cy="196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521342" y="4162401"/>
            <a:ext cx="3416300" cy="3867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Arial"/>
                <a:cs typeface="Arial"/>
              </a:rPr>
              <a:t>Girshick et al, </a:t>
            </a:r>
            <a:r>
              <a:rPr sz="800" dirty="0">
                <a:latin typeface="Arial"/>
                <a:cs typeface="Arial"/>
              </a:rPr>
              <a:t>“Rich </a:t>
            </a:r>
            <a:r>
              <a:rPr sz="800" spc="-5" dirty="0">
                <a:latin typeface="Arial"/>
                <a:cs typeface="Arial"/>
              </a:rPr>
              <a:t>feature hierarchies for accurate object detection and  </a:t>
            </a:r>
            <a:r>
              <a:rPr sz="800" dirty="0">
                <a:latin typeface="Arial"/>
                <a:cs typeface="Arial"/>
              </a:rPr>
              <a:t>semantic segmentation”, </a:t>
            </a:r>
            <a:r>
              <a:rPr sz="800" spc="-5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1"/>
              </a:rPr>
              <a:t>source</a:t>
            </a:r>
            <a:r>
              <a:rPr sz="800" spc="-5" dirty="0">
                <a:latin typeface="Arial"/>
                <a:cs typeface="Arial"/>
              </a:rPr>
              <a:t>. Reproduced with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5082" y="3247073"/>
            <a:ext cx="3601492" cy="121611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5082" y="324706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8027" y="4364482"/>
            <a:ext cx="841089" cy="146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0205" y="2517619"/>
            <a:ext cx="5388807" cy="1936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4144" y="343764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9144" y="3685192"/>
            <a:ext cx="109249" cy="81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1261" y="344366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8009" y="4202366"/>
            <a:ext cx="110612" cy="79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8890" y="3186655"/>
            <a:ext cx="1722682" cy="197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4574" y="3460796"/>
            <a:ext cx="1938671" cy="1989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46906" y="3739849"/>
            <a:ext cx="699503" cy="157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27629" y="3737021"/>
            <a:ext cx="442386" cy="196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21342" y="4162401"/>
            <a:ext cx="3416300" cy="3867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Arial"/>
                <a:cs typeface="Arial"/>
              </a:rPr>
              <a:t>Girshick et al, </a:t>
            </a:r>
            <a:r>
              <a:rPr sz="800" dirty="0">
                <a:latin typeface="Arial"/>
                <a:cs typeface="Arial"/>
              </a:rPr>
              <a:t>“Rich </a:t>
            </a:r>
            <a:r>
              <a:rPr sz="800" spc="-5" dirty="0">
                <a:latin typeface="Arial"/>
                <a:cs typeface="Arial"/>
              </a:rPr>
              <a:t>feature hierarchies for accurate object detection and  </a:t>
            </a:r>
            <a:r>
              <a:rPr sz="800" dirty="0">
                <a:latin typeface="Arial"/>
                <a:cs typeface="Arial"/>
              </a:rPr>
              <a:t>semantic segmentation”, </a:t>
            </a:r>
            <a:r>
              <a:rPr sz="800" spc="-5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1"/>
              </a:rPr>
              <a:t>source</a:t>
            </a:r>
            <a:r>
              <a:rPr sz="800" spc="-5" dirty="0">
                <a:latin typeface="Arial"/>
                <a:cs typeface="Arial"/>
              </a:rPr>
              <a:t>. Reproduced with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5082" y="3247073"/>
            <a:ext cx="3601492" cy="121611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5082" y="324706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8027" y="4364482"/>
            <a:ext cx="841089" cy="146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0205" y="1056560"/>
            <a:ext cx="5388807" cy="3397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4144" y="343764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9144" y="3685192"/>
            <a:ext cx="109249" cy="81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1261" y="344366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8009" y="4202366"/>
            <a:ext cx="110612" cy="79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8890" y="3186655"/>
            <a:ext cx="1722682" cy="197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4574" y="3460796"/>
            <a:ext cx="1938671" cy="1989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46906" y="3739849"/>
            <a:ext cx="699503" cy="157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27629" y="3737021"/>
            <a:ext cx="442386" cy="196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2915" y="1519328"/>
            <a:ext cx="1233965" cy="157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20931" y="1795553"/>
            <a:ext cx="1356840" cy="19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14581" y="2081004"/>
            <a:ext cx="785588" cy="1483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21342" y="4162401"/>
            <a:ext cx="3416300" cy="3867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Arial"/>
                <a:cs typeface="Arial"/>
              </a:rPr>
              <a:t>Girshick et al, </a:t>
            </a:r>
            <a:r>
              <a:rPr sz="800" dirty="0">
                <a:latin typeface="Arial"/>
                <a:cs typeface="Arial"/>
              </a:rPr>
              <a:t>“Rich </a:t>
            </a:r>
            <a:r>
              <a:rPr sz="800" spc="-5" dirty="0">
                <a:latin typeface="Arial"/>
                <a:cs typeface="Arial"/>
              </a:rPr>
              <a:t>feature hierarchies for accurate object detection and  </a:t>
            </a:r>
            <a:r>
              <a:rPr sz="800" dirty="0">
                <a:latin typeface="Arial"/>
                <a:cs typeface="Arial"/>
              </a:rPr>
              <a:t>semantic segmentation”, </a:t>
            </a:r>
            <a:r>
              <a:rPr sz="800" spc="-5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4"/>
              </a:rPr>
              <a:t>source</a:t>
            </a:r>
            <a:r>
              <a:rPr sz="800" spc="-5" dirty="0">
                <a:latin typeface="Arial"/>
                <a:cs typeface="Arial"/>
              </a:rPr>
              <a:t>. Reproduced with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5082" y="3247073"/>
            <a:ext cx="3601492" cy="121611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5082" y="324706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8027" y="4364482"/>
            <a:ext cx="841089" cy="146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0205" y="674448"/>
            <a:ext cx="5388807" cy="3779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4144" y="343764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9144" y="3685192"/>
            <a:ext cx="109249" cy="81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1261" y="344366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8009" y="4202366"/>
            <a:ext cx="110612" cy="79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8890" y="3186655"/>
            <a:ext cx="1722682" cy="197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4574" y="3460796"/>
            <a:ext cx="1938671" cy="1989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46906" y="3739849"/>
            <a:ext cx="699503" cy="157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27629" y="3737021"/>
            <a:ext cx="442386" cy="196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2915" y="1519328"/>
            <a:ext cx="1233965" cy="157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20931" y="1795553"/>
            <a:ext cx="1356840" cy="19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14581" y="2081004"/>
            <a:ext cx="785588" cy="1483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73214" y="753663"/>
            <a:ext cx="1653388" cy="1750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70567" y="1009945"/>
            <a:ext cx="446557" cy="1321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521342" y="4162401"/>
            <a:ext cx="3416300" cy="3867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Arial"/>
                <a:cs typeface="Arial"/>
              </a:rPr>
              <a:t>Girshick et al, </a:t>
            </a:r>
            <a:r>
              <a:rPr sz="800" dirty="0">
                <a:latin typeface="Arial"/>
                <a:cs typeface="Arial"/>
              </a:rPr>
              <a:t>“Rich </a:t>
            </a:r>
            <a:r>
              <a:rPr sz="800" spc="-5" dirty="0">
                <a:latin typeface="Arial"/>
                <a:cs typeface="Arial"/>
              </a:rPr>
              <a:t>feature hierarchies for accurate object detection and  </a:t>
            </a:r>
            <a:r>
              <a:rPr sz="800" dirty="0">
                <a:latin typeface="Arial"/>
                <a:cs typeface="Arial"/>
              </a:rPr>
              <a:t>semantic segmentation”, </a:t>
            </a:r>
            <a:r>
              <a:rPr sz="800" spc="-5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6"/>
              </a:rPr>
              <a:t>source</a:t>
            </a:r>
            <a:r>
              <a:rPr sz="800" spc="-5" dirty="0">
                <a:latin typeface="Arial"/>
                <a:cs typeface="Arial"/>
              </a:rPr>
              <a:t>. Reproduced with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3790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Semantic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Segmentation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8174" y="1701034"/>
            <a:ext cx="2093695" cy="18122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31652" y="930787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Semantic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37765" y="1743171"/>
            <a:ext cx="2093695" cy="1798496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17411" y="1743171"/>
            <a:ext cx="2106870" cy="1812296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478726" y="37749"/>
                </a:moveTo>
                <a:lnTo>
                  <a:pt x="294449" y="37749"/>
                </a:lnTo>
                <a:lnTo>
                  <a:pt x="323699" y="12574"/>
                </a:lnTo>
                <a:lnTo>
                  <a:pt x="424274" y="0"/>
                </a:lnTo>
                <a:lnTo>
                  <a:pt x="478726" y="37749"/>
                </a:lnTo>
                <a:close/>
              </a:path>
              <a:path w="706120" h="1053464">
                <a:moveTo>
                  <a:pt x="591612" y="54524"/>
                </a:moveTo>
                <a:lnTo>
                  <a:pt x="502924" y="54524"/>
                </a:lnTo>
                <a:lnTo>
                  <a:pt x="544973" y="18874"/>
                </a:lnTo>
                <a:lnTo>
                  <a:pt x="591612" y="54524"/>
                </a:lnTo>
                <a:close/>
              </a:path>
              <a:path w="706120" h="1053464">
                <a:moveTo>
                  <a:pt x="669954" y="507673"/>
                </a:moveTo>
                <a:lnTo>
                  <a:pt x="181049" y="507673"/>
                </a:lnTo>
                <a:lnTo>
                  <a:pt x="230424" y="390199"/>
                </a:lnTo>
                <a:lnTo>
                  <a:pt x="153624" y="306274"/>
                </a:lnTo>
                <a:lnTo>
                  <a:pt x="201174" y="138449"/>
                </a:lnTo>
                <a:lnTo>
                  <a:pt x="175574" y="94399"/>
                </a:lnTo>
                <a:lnTo>
                  <a:pt x="201174" y="23074"/>
                </a:lnTo>
                <a:lnTo>
                  <a:pt x="294449" y="37749"/>
                </a:lnTo>
                <a:lnTo>
                  <a:pt x="478726" y="37749"/>
                </a:lnTo>
                <a:lnTo>
                  <a:pt x="502924" y="54524"/>
                </a:lnTo>
                <a:lnTo>
                  <a:pt x="591612" y="54524"/>
                </a:lnTo>
                <a:lnTo>
                  <a:pt x="605348" y="65024"/>
                </a:lnTo>
                <a:lnTo>
                  <a:pt x="596198" y="148949"/>
                </a:lnTo>
                <a:lnTo>
                  <a:pt x="612648" y="209774"/>
                </a:lnTo>
                <a:lnTo>
                  <a:pt x="662023" y="260124"/>
                </a:lnTo>
                <a:lnTo>
                  <a:pt x="638248" y="335649"/>
                </a:lnTo>
                <a:lnTo>
                  <a:pt x="660198" y="356624"/>
                </a:lnTo>
                <a:lnTo>
                  <a:pt x="669954" y="507673"/>
                </a:lnTo>
                <a:close/>
              </a:path>
              <a:path w="706120" h="1053464">
                <a:moveTo>
                  <a:pt x="107899" y="629348"/>
                </a:moveTo>
                <a:lnTo>
                  <a:pt x="0" y="572723"/>
                </a:lnTo>
                <a:lnTo>
                  <a:pt x="7324" y="396474"/>
                </a:lnTo>
                <a:lnTo>
                  <a:pt x="62174" y="383899"/>
                </a:lnTo>
                <a:lnTo>
                  <a:pt x="181049" y="507673"/>
                </a:lnTo>
                <a:lnTo>
                  <a:pt x="669954" y="507673"/>
                </a:lnTo>
                <a:lnTo>
                  <a:pt x="671173" y="526548"/>
                </a:lnTo>
                <a:lnTo>
                  <a:pt x="705923" y="593698"/>
                </a:lnTo>
                <a:lnTo>
                  <a:pt x="689225" y="614673"/>
                </a:lnTo>
                <a:lnTo>
                  <a:pt x="208474" y="614673"/>
                </a:lnTo>
                <a:lnTo>
                  <a:pt x="107899" y="629348"/>
                </a:lnTo>
                <a:close/>
              </a:path>
              <a:path w="706120" h="1053464">
                <a:moveTo>
                  <a:pt x="166424" y="1053122"/>
                </a:moveTo>
                <a:lnTo>
                  <a:pt x="202999" y="952423"/>
                </a:lnTo>
                <a:lnTo>
                  <a:pt x="173749" y="774098"/>
                </a:lnTo>
                <a:lnTo>
                  <a:pt x="208474" y="614673"/>
                </a:lnTo>
                <a:lnTo>
                  <a:pt x="689225" y="614673"/>
                </a:lnTo>
                <a:lnTo>
                  <a:pt x="629098" y="690198"/>
                </a:lnTo>
                <a:lnTo>
                  <a:pt x="660198" y="797173"/>
                </a:lnTo>
                <a:lnTo>
                  <a:pt x="655172" y="809773"/>
                </a:lnTo>
                <a:lnTo>
                  <a:pt x="466349" y="809773"/>
                </a:lnTo>
                <a:lnTo>
                  <a:pt x="358449" y="816048"/>
                </a:lnTo>
                <a:lnTo>
                  <a:pt x="301749" y="870623"/>
                </a:lnTo>
                <a:lnTo>
                  <a:pt x="340149" y="1051022"/>
                </a:lnTo>
                <a:lnTo>
                  <a:pt x="166424" y="1053122"/>
                </a:lnTo>
                <a:close/>
              </a:path>
              <a:path w="706120" h="1053464">
                <a:moveTo>
                  <a:pt x="561448" y="1044722"/>
                </a:moveTo>
                <a:lnTo>
                  <a:pt x="402349" y="1040547"/>
                </a:lnTo>
                <a:lnTo>
                  <a:pt x="495599" y="872698"/>
                </a:lnTo>
                <a:lnTo>
                  <a:pt x="466349" y="809773"/>
                </a:lnTo>
                <a:lnTo>
                  <a:pt x="655172" y="809773"/>
                </a:lnTo>
                <a:lnTo>
                  <a:pt x="561448" y="1044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201174" y="138449"/>
                </a:moveTo>
                <a:lnTo>
                  <a:pt x="153624" y="306274"/>
                </a:lnTo>
                <a:lnTo>
                  <a:pt x="230424" y="390199"/>
                </a:lnTo>
                <a:lnTo>
                  <a:pt x="181049" y="507673"/>
                </a:lnTo>
                <a:lnTo>
                  <a:pt x="62174" y="383899"/>
                </a:lnTo>
                <a:lnTo>
                  <a:pt x="7324" y="396474"/>
                </a:lnTo>
                <a:lnTo>
                  <a:pt x="0" y="572723"/>
                </a:lnTo>
                <a:lnTo>
                  <a:pt x="107899" y="629348"/>
                </a:lnTo>
                <a:lnTo>
                  <a:pt x="208474" y="614673"/>
                </a:lnTo>
                <a:lnTo>
                  <a:pt x="173749" y="774098"/>
                </a:lnTo>
                <a:lnTo>
                  <a:pt x="202999" y="952423"/>
                </a:lnTo>
                <a:lnTo>
                  <a:pt x="166424" y="1053122"/>
                </a:lnTo>
                <a:lnTo>
                  <a:pt x="340149" y="1051022"/>
                </a:lnTo>
                <a:lnTo>
                  <a:pt x="301749" y="870623"/>
                </a:lnTo>
                <a:lnTo>
                  <a:pt x="358449" y="816048"/>
                </a:lnTo>
                <a:lnTo>
                  <a:pt x="466349" y="809773"/>
                </a:lnTo>
                <a:lnTo>
                  <a:pt x="495599" y="872698"/>
                </a:lnTo>
                <a:lnTo>
                  <a:pt x="402349" y="1040547"/>
                </a:lnTo>
                <a:lnTo>
                  <a:pt x="561448" y="1044722"/>
                </a:lnTo>
                <a:lnTo>
                  <a:pt x="660198" y="797173"/>
                </a:lnTo>
                <a:lnTo>
                  <a:pt x="629098" y="690198"/>
                </a:lnTo>
                <a:lnTo>
                  <a:pt x="705923" y="593698"/>
                </a:lnTo>
                <a:lnTo>
                  <a:pt x="671173" y="526548"/>
                </a:lnTo>
                <a:lnTo>
                  <a:pt x="660198" y="356624"/>
                </a:lnTo>
                <a:lnTo>
                  <a:pt x="638248" y="335649"/>
                </a:lnTo>
                <a:lnTo>
                  <a:pt x="662023" y="260124"/>
                </a:lnTo>
                <a:lnTo>
                  <a:pt x="612648" y="209774"/>
                </a:lnTo>
                <a:lnTo>
                  <a:pt x="596198" y="148949"/>
                </a:lnTo>
                <a:lnTo>
                  <a:pt x="605348" y="65024"/>
                </a:lnTo>
                <a:lnTo>
                  <a:pt x="544973" y="18874"/>
                </a:lnTo>
                <a:lnTo>
                  <a:pt x="502923" y="54524"/>
                </a:lnTo>
                <a:lnTo>
                  <a:pt x="424274" y="0"/>
                </a:lnTo>
                <a:lnTo>
                  <a:pt x="323699" y="12574"/>
                </a:lnTo>
                <a:lnTo>
                  <a:pt x="294449" y="37749"/>
                </a:lnTo>
                <a:lnTo>
                  <a:pt x="201174" y="23074"/>
                </a:lnTo>
                <a:lnTo>
                  <a:pt x="175574" y="94399"/>
                </a:lnTo>
                <a:lnTo>
                  <a:pt x="201174" y="1384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0" y="757073"/>
                </a:move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10773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close/>
              </a:path>
              <a:path w="372745" h="819785">
                <a:moveTo>
                  <a:pt x="208149" y="819773"/>
                </a:move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313199" y="610773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51574" y="406399"/>
                </a:move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13658" y="2512695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87849" y="715248"/>
                </a:move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60548" y="394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200793" y="710623"/>
                </a:lnTo>
                <a:lnTo>
                  <a:pt x="168049" y="710623"/>
                </a:lnTo>
                <a:lnTo>
                  <a:pt x="87849" y="715248"/>
                </a:lnTo>
                <a:close/>
              </a:path>
              <a:path w="317500" h="715644">
                <a:moveTo>
                  <a:pt x="260548" y="39474"/>
                </a:moveTo>
                <a:lnTo>
                  <a:pt x="217699" y="39474"/>
                </a:lnTo>
                <a:lnTo>
                  <a:pt x="259724" y="9274"/>
                </a:lnTo>
                <a:lnTo>
                  <a:pt x="260548" y="39474"/>
                </a:lnTo>
                <a:close/>
              </a:path>
              <a:path w="317500" h="715644">
                <a:moveTo>
                  <a:pt x="194799" y="712923"/>
                </a:moveTo>
                <a:lnTo>
                  <a:pt x="168049" y="710623"/>
                </a:lnTo>
                <a:lnTo>
                  <a:pt x="200793" y="710623"/>
                </a:lnTo>
                <a:lnTo>
                  <a:pt x="194799" y="71292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13658" y="2512694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32474" y="204349"/>
                </a:move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59724" y="92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194799" y="712923"/>
                </a:lnTo>
                <a:lnTo>
                  <a:pt x="168049" y="710623"/>
                </a:lnTo>
                <a:lnTo>
                  <a:pt x="87849" y="715248"/>
                </a:ln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5865" y="3970792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24" y="3980391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7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3" y="171302"/>
                </a:lnTo>
                <a:lnTo>
                  <a:pt x="1868301" y="175949"/>
                </a:lnTo>
                <a:lnTo>
                  <a:pt x="1275394" y="175949"/>
                </a:lnTo>
                <a:lnTo>
                  <a:pt x="1223231" y="180596"/>
                </a:lnTo>
                <a:lnTo>
                  <a:pt x="1175346" y="193833"/>
                </a:lnTo>
                <a:lnTo>
                  <a:pt x="1133106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19" y="241851"/>
                </a:lnTo>
                <a:lnTo>
                  <a:pt x="962689" y="214603"/>
                </a:lnTo>
                <a:lnTo>
                  <a:pt x="920448" y="193833"/>
                </a:lnTo>
                <a:lnTo>
                  <a:pt x="872564" y="180596"/>
                </a:lnTo>
                <a:lnTo>
                  <a:pt x="8204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7171" y="1119947"/>
            <a:ext cx="1650364" cy="3442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10"/>
              </a:lnSpc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-50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6350" algn="ctr">
              <a:lnSpc>
                <a:spcPct val="100000"/>
              </a:lnSpc>
              <a:spcBef>
                <a:spcPts val="1370"/>
              </a:spcBef>
            </a:pPr>
            <a:r>
              <a:rPr sz="1400" spc="-5" dirty="0">
                <a:latin typeface="Arial"/>
                <a:cs typeface="Arial"/>
              </a:rPr>
              <a:t>No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53651" y="947623"/>
            <a:ext cx="4041140" cy="357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7305" algn="ctr">
              <a:lnSpc>
                <a:spcPts val="2210"/>
              </a:lnSpc>
              <a:tabLst>
                <a:tab pos="2125980" algn="l"/>
              </a:tabLst>
            </a:pPr>
            <a:r>
              <a:rPr sz="3000" b="1" spc="-7" baseline="-16666" dirty="0">
                <a:latin typeface="Arial"/>
                <a:cs typeface="Arial"/>
              </a:rPr>
              <a:t>Object	</a:t>
            </a:r>
            <a:r>
              <a:rPr sz="2000" b="1" spc="-5" dirty="0">
                <a:latin typeface="Arial"/>
                <a:cs typeface="Arial"/>
              </a:rPr>
              <a:t>Instance</a:t>
            </a:r>
            <a:endParaRPr sz="2000">
              <a:latin typeface="Arial"/>
              <a:cs typeface="Arial"/>
            </a:endParaRPr>
          </a:p>
          <a:p>
            <a:pPr marL="106045" algn="ctr">
              <a:lnSpc>
                <a:spcPct val="100000"/>
              </a:lnSpc>
              <a:tabLst>
                <a:tab pos="2091055" algn="l"/>
              </a:tabLst>
            </a:pPr>
            <a:r>
              <a:rPr sz="3000" b="1" spc="-7" baseline="-16666" dirty="0">
                <a:latin typeface="Arial"/>
                <a:cs typeface="Arial"/>
              </a:rPr>
              <a:t>Detection	</a:t>
            </a:r>
            <a:r>
              <a:rPr sz="2000" b="1" spc="-5" dirty="0">
                <a:latin typeface="Arial"/>
                <a:cs typeface="Arial"/>
              </a:rPr>
              <a:t>Segmentation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2292350" algn="l"/>
              </a:tabLst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	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R="76835"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83745" y="3979266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8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1" y="171302"/>
                </a:lnTo>
                <a:lnTo>
                  <a:pt x="1839496" y="175949"/>
                </a:lnTo>
                <a:lnTo>
                  <a:pt x="1260997" y="175949"/>
                </a:lnTo>
                <a:lnTo>
                  <a:pt x="1208832" y="180596"/>
                </a:lnTo>
                <a:lnTo>
                  <a:pt x="1160946" y="193833"/>
                </a:lnTo>
                <a:lnTo>
                  <a:pt x="1118705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20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3" y="180596"/>
                </a:lnTo>
                <a:lnTo>
                  <a:pt x="805998" y="175949"/>
                </a:lnTo>
                <a:lnTo>
                  <a:pt x="227499" y="175949"/>
                </a:lnTo>
                <a:lnTo>
                  <a:pt x="175335" y="171302"/>
                </a:lnTo>
                <a:lnTo>
                  <a:pt x="127449" y="158066"/>
                </a:lnTo>
                <a:lnTo>
                  <a:pt x="85209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31917" y="3517296"/>
            <a:ext cx="1743710" cy="1055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2875" marR="135890" algn="ctr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GRASS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F0C131"/>
                </a:solidFill>
                <a:latin typeface="Arial"/>
                <a:cs typeface="Arial"/>
              </a:rPr>
              <a:t>CAT</a:t>
            </a:r>
            <a:r>
              <a:rPr sz="1800" spc="-35" dirty="0">
                <a:latin typeface="Arial"/>
                <a:cs typeface="Arial"/>
              </a:rPr>
              <a:t>,  </a:t>
            </a:r>
            <a:r>
              <a:rPr sz="1800" b="1" spc="-5" dirty="0">
                <a:solidFill>
                  <a:srgbClr val="A54D79"/>
                </a:solidFill>
                <a:latin typeface="Arial"/>
                <a:cs typeface="Arial"/>
              </a:rPr>
              <a:t>TREE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No objects, just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01180" y="1697884"/>
            <a:ext cx="2137935" cy="1818608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1637033" y="153282"/>
                </a:move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7033" y="153282"/>
                </a:lnTo>
                <a:close/>
              </a:path>
              <a:path w="1642745" h="1154430">
                <a:moveTo>
                  <a:pt x="1619246" y="333581"/>
                </a:move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637033" y="153282"/>
                </a:lnTo>
                <a:lnTo>
                  <a:pt x="1632996" y="252451"/>
                </a:lnTo>
                <a:lnTo>
                  <a:pt x="1619246" y="333581"/>
                </a:lnTo>
                <a:close/>
              </a:path>
              <a:path w="1642745" h="1154430">
                <a:moveTo>
                  <a:pt x="110102" y="288501"/>
                </a:moveTo>
                <a:lnTo>
                  <a:pt x="0" y="261456"/>
                </a:lnTo>
                <a:lnTo>
                  <a:pt x="60424" y="190687"/>
                </a:lnTo>
                <a:lnTo>
                  <a:pt x="366974" y="162262"/>
                </a:lnTo>
                <a:lnTo>
                  <a:pt x="697248" y="261456"/>
                </a:lnTo>
                <a:lnTo>
                  <a:pt x="725811" y="270439"/>
                </a:lnTo>
                <a:lnTo>
                  <a:pt x="247699" y="270439"/>
                </a:lnTo>
                <a:lnTo>
                  <a:pt x="110102" y="288501"/>
                </a:lnTo>
                <a:close/>
              </a:path>
              <a:path w="1642745" h="1154430">
                <a:moveTo>
                  <a:pt x="899073" y="937635"/>
                </a:move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725811" y="270439"/>
                </a:lnTo>
                <a:lnTo>
                  <a:pt x="926598" y="333581"/>
                </a:lnTo>
                <a:lnTo>
                  <a:pt x="1619246" y="33358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38242" y="721261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63546" y="919560"/>
                </a:lnTo>
                <a:lnTo>
                  <a:pt x="1027547" y="919560"/>
                </a:lnTo>
                <a:lnTo>
                  <a:pt x="899073" y="937635"/>
                </a:lnTo>
                <a:close/>
              </a:path>
              <a:path w="1642745" h="1154430">
                <a:moveTo>
                  <a:pt x="1550446" y="946635"/>
                </a:moveTo>
                <a:lnTo>
                  <a:pt x="1421997" y="883510"/>
                </a:lnTo>
                <a:lnTo>
                  <a:pt x="1458697" y="721261"/>
                </a:lnTo>
                <a:lnTo>
                  <a:pt x="1638242" y="721261"/>
                </a:lnTo>
                <a:lnTo>
                  <a:pt x="1642171" y="748286"/>
                </a:lnTo>
                <a:lnTo>
                  <a:pt x="1642171" y="856460"/>
                </a:lnTo>
                <a:lnTo>
                  <a:pt x="1550446" y="946635"/>
                </a:lnTo>
                <a:close/>
              </a:path>
              <a:path w="1642745" h="1154430">
                <a:moveTo>
                  <a:pt x="1210997" y="1154010"/>
                </a:moveTo>
                <a:lnTo>
                  <a:pt x="1082547" y="1063835"/>
                </a:lnTo>
                <a:lnTo>
                  <a:pt x="1027547" y="919560"/>
                </a:lnTo>
                <a:lnTo>
                  <a:pt x="1263546" y="919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60424" y="190687"/>
                </a:moveTo>
                <a:lnTo>
                  <a:pt x="366974" y="162262"/>
                </a:lnTo>
                <a:lnTo>
                  <a:pt x="697248" y="261456"/>
                </a:ln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2996" y="25245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42171" y="748285"/>
                </a:lnTo>
                <a:lnTo>
                  <a:pt x="1642171" y="856460"/>
                </a:lnTo>
                <a:lnTo>
                  <a:pt x="1550446" y="946635"/>
                </a:lnTo>
                <a:lnTo>
                  <a:pt x="1421997" y="883510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lnTo>
                  <a:pt x="1082547" y="1063835"/>
                </a:lnTo>
                <a:lnTo>
                  <a:pt x="1027547" y="919560"/>
                </a:lnTo>
                <a:lnTo>
                  <a:pt x="899073" y="937635"/>
                </a:ln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110102" y="288501"/>
                </a:lnTo>
                <a:lnTo>
                  <a:pt x="0" y="261456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2124327" y="695036"/>
                </a:move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373" y="86347"/>
                </a:lnTo>
                <a:lnTo>
                  <a:pt x="2124327" y="695036"/>
                </a:lnTo>
                <a:close/>
              </a:path>
              <a:path w="2132965" h="1138554">
                <a:moveTo>
                  <a:pt x="2132373" y="86347"/>
                </a:moveTo>
                <a:lnTo>
                  <a:pt x="1873671" y="86347"/>
                </a:lnTo>
                <a:lnTo>
                  <a:pt x="2132770" y="56329"/>
                </a:lnTo>
                <a:lnTo>
                  <a:pt x="2132373" y="86347"/>
                </a:lnTo>
                <a:close/>
              </a:path>
              <a:path w="2132965" h="1138554">
                <a:moveTo>
                  <a:pt x="2118470" y="1138085"/>
                </a:moveTo>
                <a:lnTo>
                  <a:pt x="0" y="1138085"/>
                </a:lnTo>
                <a:lnTo>
                  <a:pt x="0" y="200287"/>
                </a:ln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447" y="643386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2121837" y="883385"/>
                </a:lnTo>
                <a:lnTo>
                  <a:pt x="2118470" y="1138085"/>
                </a:lnTo>
                <a:close/>
              </a:path>
              <a:path w="2132965" h="1138554">
                <a:moveTo>
                  <a:pt x="2121837" y="883385"/>
                </a:move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2124327" y="695036"/>
                </a:lnTo>
                <a:lnTo>
                  <a:pt x="2121837" y="883385"/>
                </a:lnTo>
                <a:close/>
              </a:path>
              <a:path w="2132965" h="1138554">
                <a:moveTo>
                  <a:pt x="1077447" y="643386"/>
                </a:moveTo>
                <a:lnTo>
                  <a:pt x="914548" y="643386"/>
                </a:lnTo>
                <a:lnTo>
                  <a:pt x="1077272" y="642861"/>
                </a:lnTo>
                <a:lnTo>
                  <a:pt x="1077447" y="643386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0" y="200287"/>
                </a:move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272" y="642861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770" y="56329"/>
                </a:lnTo>
                <a:lnTo>
                  <a:pt x="2118470" y="1138085"/>
                </a:lnTo>
                <a:lnTo>
                  <a:pt x="0" y="1138085"/>
                </a:lnTo>
                <a:lnTo>
                  <a:pt x="0" y="200287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396" y="358119"/>
                </a:move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6" y="73819"/>
                </a:lnTo>
                <a:lnTo>
                  <a:pt x="2129170" y="0"/>
                </a:lnTo>
                <a:lnTo>
                  <a:pt x="2124181" y="306456"/>
                </a:lnTo>
                <a:lnTo>
                  <a:pt x="1607596" y="306456"/>
                </a:lnTo>
                <a:lnTo>
                  <a:pt x="1581929" y="332301"/>
                </a:lnTo>
                <a:lnTo>
                  <a:pt x="1068172" y="332301"/>
                </a:lnTo>
                <a:lnTo>
                  <a:pt x="1047396" y="358119"/>
                </a:lnTo>
                <a:close/>
              </a:path>
              <a:path w="2129790" h="794385">
                <a:moveTo>
                  <a:pt x="2118470" y="657193"/>
                </a:move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2124181" y="306456"/>
                </a:lnTo>
                <a:lnTo>
                  <a:pt x="2118470" y="657193"/>
                </a:lnTo>
                <a:close/>
              </a:path>
              <a:path w="2129790" h="794385">
                <a:moveTo>
                  <a:pt x="0" y="793785"/>
                </a:move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47396" y="358119"/>
                </a:lnTo>
                <a:lnTo>
                  <a:pt x="1004098" y="411921"/>
                </a:lnTo>
                <a:lnTo>
                  <a:pt x="1014614" y="47259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27210" y="638726"/>
                </a:lnTo>
                <a:lnTo>
                  <a:pt x="639473" y="723648"/>
                </a:lnTo>
                <a:lnTo>
                  <a:pt x="0" y="793785"/>
                </a:lnTo>
                <a:close/>
              </a:path>
              <a:path w="2129790" h="794385">
                <a:moveTo>
                  <a:pt x="1264647" y="454124"/>
                </a:moveTo>
                <a:lnTo>
                  <a:pt x="1114597" y="343341"/>
                </a:lnTo>
                <a:lnTo>
                  <a:pt x="1068172" y="332301"/>
                </a:lnTo>
                <a:lnTo>
                  <a:pt x="1581929" y="332301"/>
                </a:lnTo>
                <a:lnTo>
                  <a:pt x="1468272" y="446744"/>
                </a:lnTo>
                <a:lnTo>
                  <a:pt x="1264647" y="454124"/>
                </a:lnTo>
                <a:close/>
              </a:path>
              <a:path w="2129790" h="794385">
                <a:moveTo>
                  <a:pt x="985998" y="627641"/>
                </a:moveTo>
                <a:lnTo>
                  <a:pt x="450124" y="472591"/>
                </a:lnTo>
                <a:lnTo>
                  <a:pt x="1014614" y="472591"/>
                </a:lnTo>
                <a:lnTo>
                  <a:pt x="1039572" y="616571"/>
                </a:lnTo>
                <a:lnTo>
                  <a:pt x="985998" y="627641"/>
                </a:lnTo>
                <a:close/>
              </a:path>
              <a:path w="2129790" h="794385">
                <a:moveTo>
                  <a:pt x="327210" y="638726"/>
                </a:moveTo>
                <a:lnTo>
                  <a:pt x="164352" y="638726"/>
                </a:lnTo>
                <a:lnTo>
                  <a:pt x="300074" y="631346"/>
                </a:lnTo>
                <a:lnTo>
                  <a:pt x="327210" y="63872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73" y="723648"/>
                </a:moveTo>
                <a:lnTo>
                  <a:pt x="0" y="793785"/>
                </a:ln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5" y="73819"/>
                </a:lnTo>
                <a:lnTo>
                  <a:pt x="2129170" y="0"/>
                </a:lnTo>
                <a:lnTo>
                  <a:pt x="2118470" y="657193"/>
                </a:ln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1468272" y="446744"/>
                </a:lnTo>
                <a:lnTo>
                  <a:pt x="1264647" y="454124"/>
                </a:lnTo>
                <a:lnTo>
                  <a:pt x="1114597" y="343341"/>
                </a:lnTo>
                <a:lnTo>
                  <a:pt x="1068172" y="332301"/>
                </a:lnTo>
                <a:lnTo>
                  <a:pt x="1004097" y="411921"/>
                </a:lnTo>
                <a:lnTo>
                  <a:pt x="1039572" y="616571"/>
                </a:lnTo>
                <a:lnTo>
                  <a:pt x="985998" y="62764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00074" y="631346"/>
                </a:lnTo>
                <a:lnTo>
                  <a:pt x="639473" y="723648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1010478" y="332286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  <a:path w="2111375" h="480060">
                <a:moveTo>
                  <a:pt x="871680" y="372909"/>
                </a:moveTo>
                <a:lnTo>
                  <a:pt x="678781" y="332286"/>
                </a:lnTo>
                <a:lnTo>
                  <a:pt x="1010478" y="332286"/>
                </a:lnTo>
                <a:lnTo>
                  <a:pt x="871680" y="372909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871680" y="372909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02865" y="994997"/>
            <a:ext cx="4482465" cy="3624579"/>
          </a:xfrm>
          <a:custGeom>
            <a:avLst/>
            <a:gdLst/>
            <a:ahLst/>
            <a:cxnLst/>
            <a:rect l="l" t="t" r="r" b="b"/>
            <a:pathLst>
              <a:path w="4482465" h="3624579">
                <a:moveTo>
                  <a:pt x="0" y="0"/>
                </a:moveTo>
                <a:lnTo>
                  <a:pt x="4481991" y="0"/>
                </a:lnTo>
                <a:lnTo>
                  <a:pt x="4481991" y="3624292"/>
                </a:lnTo>
                <a:lnTo>
                  <a:pt x="0" y="36242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994997"/>
            <a:ext cx="2227580" cy="3624579"/>
          </a:xfrm>
          <a:custGeom>
            <a:avLst/>
            <a:gdLst/>
            <a:ahLst/>
            <a:cxnLst/>
            <a:rect l="l" t="t" r="r" b="b"/>
            <a:pathLst>
              <a:path w="2227580" h="3624579">
                <a:moveTo>
                  <a:pt x="0" y="0"/>
                </a:moveTo>
                <a:lnTo>
                  <a:pt x="2227495" y="0"/>
                </a:lnTo>
                <a:lnTo>
                  <a:pt x="2227495" y="3624292"/>
                </a:lnTo>
                <a:lnTo>
                  <a:pt x="0" y="36242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5082" y="3247073"/>
            <a:ext cx="3601492" cy="121611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5082" y="324706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8027" y="4364482"/>
            <a:ext cx="841089" cy="146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0205" y="674448"/>
            <a:ext cx="5388807" cy="3779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4144" y="343764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9144" y="3685192"/>
            <a:ext cx="109249" cy="81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1261" y="344366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8009" y="4202366"/>
            <a:ext cx="110612" cy="79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8890" y="3186655"/>
            <a:ext cx="1722682" cy="197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4574" y="3460796"/>
            <a:ext cx="1938671" cy="1989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46906" y="3739849"/>
            <a:ext cx="699503" cy="157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27629" y="3737021"/>
            <a:ext cx="442386" cy="196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2915" y="1519328"/>
            <a:ext cx="1233965" cy="157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20931" y="1795553"/>
            <a:ext cx="1356840" cy="19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14581" y="2081004"/>
            <a:ext cx="785588" cy="1483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73214" y="753663"/>
            <a:ext cx="1653388" cy="1750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70567" y="1009945"/>
            <a:ext cx="446557" cy="1321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0854" y="1340797"/>
            <a:ext cx="1023945" cy="564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98616" y="965738"/>
            <a:ext cx="1000380" cy="5645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19043" y="674448"/>
            <a:ext cx="893373" cy="5653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34930" y="263705"/>
            <a:ext cx="4912014" cy="1769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21342" y="4162401"/>
            <a:ext cx="3416300" cy="3867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Arial"/>
                <a:cs typeface="Arial"/>
              </a:rPr>
              <a:t>Girshick et al, </a:t>
            </a:r>
            <a:r>
              <a:rPr sz="800" dirty="0">
                <a:latin typeface="Arial"/>
                <a:cs typeface="Arial"/>
              </a:rPr>
              <a:t>“Rich </a:t>
            </a:r>
            <a:r>
              <a:rPr sz="800" spc="-5" dirty="0">
                <a:latin typeface="Arial"/>
                <a:cs typeface="Arial"/>
              </a:rPr>
              <a:t>feature hierarchies for accurate object detection and  </a:t>
            </a:r>
            <a:r>
              <a:rPr sz="800" dirty="0">
                <a:latin typeface="Arial"/>
                <a:cs typeface="Arial"/>
              </a:rPr>
              <a:t>semantic segmentation”, </a:t>
            </a:r>
            <a:r>
              <a:rPr sz="800" spc="-5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0"/>
              </a:rPr>
              <a:t>source</a:t>
            </a:r>
            <a:r>
              <a:rPr sz="800" spc="-5" dirty="0">
                <a:latin typeface="Arial"/>
                <a:cs typeface="Arial"/>
              </a:rPr>
              <a:t>. Reproduced with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5082" y="3247073"/>
            <a:ext cx="3601492" cy="121611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5082" y="324706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8027" y="4364482"/>
            <a:ext cx="841089" cy="146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0205" y="674448"/>
            <a:ext cx="5388807" cy="3779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4144" y="343764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9144" y="3685192"/>
            <a:ext cx="109249" cy="81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1261" y="344366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8009" y="4202366"/>
            <a:ext cx="110612" cy="79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8890" y="3186655"/>
            <a:ext cx="1722682" cy="197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4574" y="3460796"/>
            <a:ext cx="1938671" cy="1989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46906" y="3739849"/>
            <a:ext cx="699503" cy="157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27629" y="3737021"/>
            <a:ext cx="442386" cy="196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2915" y="1519328"/>
            <a:ext cx="1233965" cy="157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20931" y="1795553"/>
            <a:ext cx="1356840" cy="19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14581" y="2081004"/>
            <a:ext cx="785588" cy="1483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73214" y="753663"/>
            <a:ext cx="1653388" cy="1750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70567" y="1009945"/>
            <a:ext cx="446557" cy="1321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0854" y="1340797"/>
            <a:ext cx="1023945" cy="564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98616" y="965738"/>
            <a:ext cx="1000380" cy="5645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19043" y="674448"/>
            <a:ext cx="893373" cy="5653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697210" y="747854"/>
            <a:ext cx="238633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CC0000"/>
                </a:solidFill>
                <a:latin typeface="Arial"/>
                <a:cs typeface="Arial"/>
              </a:rPr>
              <a:t>Problem</a:t>
            </a:r>
            <a:r>
              <a:rPr sz="1800" spc="-5" dirty="0">
                <a:solidFill>
                  <a:srgbClr val="CC0000"/>
                </a:solidFill>
                <a:latin typeface="Arial"/>
                <a:cs typeface="Arial"/>
              </a:rPr>
              <a:t>: </a:t>
            </a:r>
            <a:r>
              <a:rPr sz="1800" spc="-30" dirty="0">
                <a:solidFill>
                  <a:srgbClr val="CC0000"/>
                </a:solidFill>
                <a:latin typeface="Arial"/>
                <a:cs typeface="Arial"/>
              </a:rPr>
              <a:t>Very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slow!  </a:t>
            </a:r>
            <a:r>
              <a:rPr sz="1800" spc="-5" dirty="0">
                <a:solidFill>
                  <a:srgbClr val="CC0000"/>
                </a:solidFill>
                <a:latin typeface="Arial"/>
                <a:cs typeface="Arial"/>
              </a:rPr>
              <a:t>Need to do ~2k  independent forward  passes for each</a:t>
            </a:r>
            <a:r>
              <a:rPr sz="180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Arial"/>
                <a:cs typeface="Arial"/>
              </a:rPr>
              <a:t>image!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34930" y="263705"/>
            <a:ext cx="4912014" cy="1769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521342" y="4162401"/>
            <a:ext cx="3416300" cy="3867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Arial"/>
                <a:cs typeface="Arial"/>
              </a:rPr>
              <a:t>Girshick et al, </a:t>
            </a:r>
            <a:r>
              <a:rPr sz="800" dirty="0">
                <a:latin typeface="Arial"/>
                <a:cs typeface="Arial"/>
              </a:rPr>
              <a:t>“Rich </a:t>
            </a:r>
            <a:r>
              <a:rPr sz="800" spc="-5" dirty="0">
                <a:latin typeface="Arial"/>
                <a:cs typeface="Arial"/>
              </a:rPr>
              <a:t>feature hierarchies for accurate object detection and  </a:t>
            </a:r>
            <a:r>
              <a:rPr sz="800" dirty="0">
                <a:latin typeface="Arial"/>
                <a:cs typeface="Arial"/>
              </a:rPr>
              <a:t>semantic segmentation”, </a:t>
            </a:r>
            <a:r>
              <a:rPr sz="800" spc="-5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0"/>
              </a:rPr>
              <a:t>source</a:t>
            </a:r>
            <a:r>
              <a:rPr sz="800" spc="-5" dirty="0">
                <a:latin typeface="Arial"/>
                <a:cs typeface="Arial"/>
              </a:rPr>
              <a:t>. Reproduced with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22771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C0000"/>
                </a:solidFill>
              </a:rPr>
              <a:t>“Slow”</a:t>
            </a:r>
            <a:r>
              <a:rPr sz="2800" spc="-95" dirty="0">
                <a:solidFill>
                  <a:srgbClr val="CC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7282" y="2765919"/>
            <a:ext cx="591820" cy="191135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5082" y="3247073"/>
            <a:ext cx="3601492" cy="121611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5082" y="3247068"/>
            <a:ext cx="3601720" cy="1216660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8027" y="4364482"/>
            <a:ext cx="841089" cy="146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0205" y="674448"/>
            <a:ext cx="5388807" cy="3779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4144" y="3437642"/>
            <a:ext cx="1899920" cy="288290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9144" y="3685192"/>
            <a:ext cx="109249" cy="81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1261" y="3443668"/>
            <a:ext cx="3107055" cy="798830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8009" y="4202366"/>
            <a:ext cx="110612" cy="79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8890" y="3186655"/>
            <a:ext cx="1722682" cy="197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4574" y="3460796"/>
            <a:ext cx="1938671" cy="1989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46906" y="3739849"/>
            <a:ext cx="699503" cy="157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27629" y="3737021"/>
            <a:ext cx="442386" cy="196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2915" y="1519328"/>
            <a:ext cx="1233965" cy="157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20931" y="1795553"/>
            <a:ext cx="1356840" cy="19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14581" y="2081004"/>
            <a:ext cx="785588" cy="1483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73214" y="753663"/>
            <a:ext cx="1653388" cy="1750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70567" y="1009945"/>
            <a:ext cx="446557" cy="1321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0854" y="1340797"/>
            <a:ext cx="1023945" cy="564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98616" y="965738"/>
            <a:ext cx="1000380" cy="5645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19043" y="674448"/>
            <a:ext cx="893373" cy="5653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34930" y="263705"/>
            <a:ext cx="4912014" cy="1769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697210" y="747854"/>
            <a:ext cx="2386330" cy="25019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CC0000"/>
                </a:solidFill>
                <a:latin typeface="Arial"/>
                <a:cs typeface="Arial"/>
              </a:rPr>
              <a:t>Problem</a:t>
            </a:r>
            <a:r>
              <a:rPr sz="1800" spc="-5" dirty="0">
                <a:solidFill>
                  <a:srgbClr val="CC0000"/>
                </a:solidFill>
                <a:latin typeface="Arial"/>
                <a:cs typeface="Arial"/>
              </a:rPr>
              <a:t>: </a:t>
            </a:r>
            <a:r>
              <a:rPr sz="1800" spc="-30" dirty="0">
                <a:solidFill>
                  <a:srgbClr val="CC0000"/>
                </a:solidFill>
                <a:latin typeface="Arial"/>
                <a:cs typeface="Arial"/>
              </a:rPr>
              <a:t>Very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slow!  </a:t>
            </a:r>
            <a:r>
              <a:rPr sz="1800" spc="-5" dirty="0">
                <a:solidFill>
                  <a:srgbClr val="CC0000"/>
                </a:solidFill>
                <a:latin typeface="Arial"/>
                <a:cs typeface="Arial"/>
              </a:rPr>
              <a:t>Need to do ~2k  independent forward  passes for each</a:t>
            </a:r>
            <a:r>
              <a:rPr sz="1800" spc="-9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Arial"/>
                <a:cs typeface="Arial"/>
              </a:rPr>
              <a:t>image!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139700" marR="132715">
              <a:lnSpc>
                <a:spcPct val="100699"/>
              </a:lnSpc>
            </a:pPr>
            <a:r>
              <a:rPr sz="1800" b="1" spc="-5" dirty="0">
                <a:solidFill>
                  <a:srgbClr val="1154CC"/>
                </a:solidFill>
                <a:latin typeface="Arial"/>
                <a:cs typeface="Arial"/>
              </a:rPr>
              <a:t>Idea: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Process</a:t>
            </a:r>
            <a:r>
              <a:rPr sz="1800" spc="-8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image  before</a:t>
            </a:r>
            <a:r>
              <a:rPr sz="1800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154CC"/>
                </a:solidFill>
                <a:latin typeface="Arial"/>
                <a:cs typeface="Arial"/>
              </a:rPr>
              <a:t>cropping!</a:t>
            </a:r>
            <a:endParaRPr sz="1800">
              <a:latin typeface="Arial"/>
              <a:cs typeface="Arial"/>
            </a:endParaRPr>
          </a:p>
          <a:p>
            <a:pPr marL="139700" marR="448309">
              <a:lnSpc>
                <a:spcPct val="100699"/>
              </a:lnSpc>
            </a:pP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Swap</a:t>
            </a:r>
            <a:r>
              <a:rPr sz="1800" spc="-10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154CC"/>
                </a:solidFill>
                <a:latin typeface="Arial"/>
                <a:cs typeface="Arial"/>
              </a:rPr>
              <a:t>convolution 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154CC"/>
                </a:solidFill>
                <a:latin typeface="Arial"/>
                <a:cs typeface="Arial"/>
              </a:rPr>
              <a:t>cropping!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6379" y="2563544"/>
            <a:ext cx="715645" cy="1602740"/>
          </a:xfrm>
          <a:custGeom>
            <a:avLst/>
            <a:gdLst/>
            <a:ahLst/>
            <a:cxnLst/>
            <a:rect l="l" t="t" r="r" b="b"/>
            <a:pathLst>
              <a:path w="715644" h="1602739">
                <a:moveTo>
                  <a:pt x="560418" y="0"/>
                </a:moveTo>
                <a:lnTo>
                  <a:pt x="556168" y="1599"/>
                </a:lnTo>
                <a:lnTo>
                  <a:pt x="553178" y="2749"/>
                </a:lnTo>
                <a:lnTo>
                  <a:pt x="550193" y="3924"/>
                </a:lnTo>
                <a:lnTo>
                  <a:pt x="547213" y="5124"/>
                </a:lnTo>
                <a:lnTo>
                  <a:pt x="541251" y="7524"/>
                </a:lnTo>
                <a:lnTo>
                  <a:pt x="502850" y="24573"/>
                </a:lnTo>
                <a:lnTo>
                  <a:pt x="447856" y="53359"/>
                </a:lnTo>
                <a:lnTo>
                  <a:pt x="402808" y="80989"/>
                </a:lnTo>
                <a:lnTo>
                  <a:pt x="359121" y="111534"/>
                </a:lnTo>
                <a:lnTo>
                  <a:pt x="316993" y="144809"/>
                </a:lnTo>
                <a:lnTo>
                  <a:pt x="276617" y="180634"/>
                </a:lnTo>
                <a:lnTo>
                  <a:pt x="238191" y="218824"/>
                </a:lnTo>
                <a:lnTo>
                  <a:pt x="204620" y="256019"/>
                </a:lnTo>
                <a:lnTo>
                  <a:pt x="173031" y="294931"/>
                </a:lnTo>
                <a:lnTo>
                  <a:pt x="143578" y="335417"/>
                </a:lnTo>
                <a:lnTo>
                  <a:pt x="116414" y="377335"/>
                </a:lnTo>
                <a:lnTo>
                  <a:pt x="91693" y="420540"/>
                </a:lnTo>
                <a:lnTo>
                  <a:pt x="69570" y="464891"/>
                </a:lnTo>
                <a:lnTo>
                  <a:pt x="50198" y="510245"/>
                </a:lnTo>
                <a:lnTo>
                  <a:pt x="33732" y="556457"/>
                </a:lnTo>
                <a:lnTo>
                  <a:pt x="20325" y="603385"/>
                </a:lnTo>
                <a:lnTo>
                  <a:pt x="10131" y="650886"/>
                </a:lnTo>
                <a:lnTo>
                  <a:pt x="3305" y="698818"/>
                </a:lnTo>
                <a:lnTo>
                  <a:pt x="0" y="747036"/>
                </a:lnTo>
                <a:lnTo>
                  <a:pt x="369" y="795398"/>
                </a:lnTo>
                <a:lnTo>
                  <a:pt x="4519" y="843755"/>
                </a:lnTo>
                <a:lnTo>
                  <a:pt x="12357" y="891970"/>
                </a:lnTo>
                <a:lnTo>
                  <a:pt x="23743" y="939899"/>
                </a:lnTo>
                <a:lnTo>
                  <a:pt x="38537" y="987400"/>
                </a:lnTo>
                <a:lnTo>
                  <a:pt x="56597" y="1034328"/>
                </a:lnTo>
                <a:lnTo>
                  <a:pt x="77783" y="1080541"/>
                </a:lnTo>
                <a:lnTo>
                  <a:pt x="101955" y="1125896"/>
                </a:lnTo>
                <a:lnTo>
                  <a:pt x="128972" y="1170248"/>
                </a:lnTo>
                <a:lnTo>
                  <a:pt x="158694" y="1213456"/>
                </a:lnTo>
                <a:lnTo>
                  <a:pt x="190979" y="1255376"/>
                </a:lnTo>
                <a:lnTo>
                  <a:pt x="225687" y="1295863"/>
                </a:lnTo>
                <a:lnTo>
                  <a:pt x="262678" y="1334777"/>
                </a:lnTo>
                <a:lnTo>
                  <a:pt x="301811" y="1371972"/>
                </a:lnTo>
                <a:lnTo>
                  <a:pt x="339943" y="1404838"/>
                </a:lnTo>
                <a:lnTo>
                  <a:pt x="379688" y="1435988"/>
                </a:lnTo>
                <a:lnTo>
                  <a:pt x="420934" y="1465307"/>
                </a:lnTo>
                <a:lnTo>
                  <a:pt x="463568" y="1492679"/>
                </a:lnTo>
                <a:lnTo>
                  <a:pt x="507478" y="1517991"/>
                </a:lnTo>
                <a:lnTo>
                  <a:pt x="552550" y="1541127"/>
                </a:lnTo>
                <a:lnTo>
                  <a:pt x="598673" y="1561971"/>
                </a:lnTo>
                <a:lnTo>
                  <a:pt x="639805" y="1578228"/>
                </a:lnTo>
                <a:lnTo>
                  <a:pt x="681578" y="1592571"/>
                </a:lnTo>
                <a:lnTo>
                  <a:pt x="702683" y="1598996"/>
                </a:lnTo>
                <a:lnTo>
                  <a:pt x="706210" y="1600046"/>
                </a:lnTo>
                <a:lnTo>
                  <a:pt x="709745" y="1601046"/>
                </a:lnTo>
                <a:lnTo>
                  <a:pt x="713285" y="1602021"/>
                </a:lnTo>
                <a:lnTo>
                  <a:pt x="715073" y="1602521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5840" y="2482694"/>
            <a:ext cx="219787" cy="1616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3725" y="4084691"/>
            <a:ext cx="218027" cy="16274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21342" y="4162401"/>
            <a:ext cx="3416300" cy="3867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Arial"/>
                <a:cs typeface="Arial"/>
              </a:rPr>
              <a:t>Girshick et al, </a:t>
            </a:r>
            <a:r>
              <a:rPr sz="800" dirty="0">
                <a:latin typeface="Arial"/>
                <a:cs typeface="Arial"/>
              </a:rPr>
              <a:t>“Rich </a:t>
            </a:r>
            <a:r>
              <a:rPr sz="800" spc="-5" dirty="0">
                <a:latin typeface="Arial"/>
                <a:cs typeface="Arial"/>
              </a:rPr>
              <a:t>feature hierarchies for accurate object detection and  </a:t>
            </a:r>
            <a:r>
              <a:rPr sz="800" dirty="0">
                <a:latin typeface="Arial"/>
                <a:cs typeface="Arial"/>
              </a:rPr>
              <a:t>semantic segmentation”, </a:t>
            </a:r>
            <a:r>
              <a:rPr sz="800" spc="-5" dirty="0">
                <a:latin typeface="Arial"/>
                <a:cs typeface="Arial"/>
              </a:rPr>
              <a:t>CVPR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2014.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2"/>
              </a:rPr>
              <a:t>source</a:t>
            </a:r>
            <a:r>
              <a:rPr sz="800" spc="-5" dirty="0">
                <a:latin typeface="Arial"/>
                <a:cs typeface="Arial"/>
              </a:rPr>
              <a:t>. Reproduced with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Fast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R-CNN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47148" y="1680549"/>
            <a:ext cx="2605858" cy="274799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0022" y="1434725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1870" y="3291628"/>
            <a:ext cx="3499468" cy="115786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1870" y="329161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0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3992" y="3947991"/>
            <a:ext cx="1081974" cy="188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024" y="4517588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 2015. 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2015;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5"/>
              </a:rPr>
              <a:t>source</a:t>
            </a:r>
            <a:r>
              <a:rPr sz="600" spc="-5" dirty="0">
                <a:latin typeface="Arial"/>
                <a:cs typeface="Arial"/>
              </a:rPr>
              <a:t>. Reproduced with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Fast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R-CNN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47148" y="1680549"/>
            <a:ext cx="2605858" cy="274799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0022" y="1434725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1870" y="3291628"/>
            <a:ext cx="3499468" cy="115786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1870" y="329161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0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7404" y="3061543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3918" y="271174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7404" y="271174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3918" y="3061543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89695" y="3521298"/>
            <a:ext cx="785585" cy="148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14344" y="2661569"/>
            <a:ext cx="191449" cy="235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3992" y="3947991"/>
            <a:ext cx="1081974" cy="1888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74329" y="2849412"/>
            <a:ext cx="1223383" cy="152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62273" y="3058961"/>
            <a:ext cx="1235343" cy="152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2851" y="2453892"/>
            <a:ext cx="1202949" cy="1230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004" y="3001509"/>
            <a:ext cx="1069824" cy="158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939" y="3278478"/>
            <a:ext cx="805133" cy="1576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693" y="3554702"/>
            <a:ext cx="1299610" cy="1879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923" y="3841643"/>
            <a:ext cx="1034256" cy="1772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3024" y="4517588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 2015. 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2015;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4"/>
              </a:rPr>
              <a:t>source</a:t>
            </a:r>
            <a:r>
              <a:rPr sz="600" spc="-5" dirty="0">
                <a:latin typeface="Arial"/>
                <a:cs typeface="Arial"/>
              </a:rPr>
              <a:t>. Reproduced with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Fast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R-CNN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47148" y="1680549"/>
            <a:ext cx="2605858" cy="274799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0022" y="1434725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1870" y="3291628"/>
            <a:ext cx="3499468" cy="115786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1870" y="329161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0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7404" y="3061543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3918" y="271174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7404" y="271174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3918" y="3061543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89695" y="3521298"/>
            <a:ext cx="785585" cy="148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14344" y="2661569"/>
            <a:ext cx="191449" cy="235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116" y="2182084"/>
            <a:ext cx="3508250" cy="434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73992" y="3947991"/>
            <a:ext cx="1081974" cy="188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74329" y="2849412"/>
            <a:ext cx="1223383" cy="152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62273" y="3058961"/>
            <a:ext cx="1235343" cy="152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62851" y="2453892"/>
            <a:ext cx="1202949" cy="1230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004" y="3001509"/>
            <a:ext cx="1069824" cy="1583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939" y="3278478"/>
            <a:ext cx="805133" cy="1576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693" y="3554702"/>
            <a:ext cx="1299610" cy="1879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923" y="3841643"/>
            <a:ext cx="1034256" cy="1772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3148" y="1629635"/>
            <a:ext cx="953102" cy="1970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3148" y="1903777"/>
            <a:ext cx="1275227" cy="1968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024" y="4517588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 2015. 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2015;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7"/>
              </a:rPr>
              <a:t>source</a:t>
            </a:r>
            <a:r>
              <a:rPr sz="600" spc="-5" dirty="0">
                <a:latin typeface="Arial"/>
                <a:cs typeface="Arial"/>
              </a:rPr>
              <a:t>. Reproduced with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Fast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R-CNN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47148" y="1680549"/>
            <a:ext cx="2605858" cy="274799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0022" y="1434725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1870" y="3291628"/>
            <a:ext cx="3499468" cy="115786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1870" y="329161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0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7404" y="3061543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3918" y="271174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7404" y="271174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3918" y="3061543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89695" y="3521298"/>
            <a:ext cx="785585" cy="148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14344" y="2661569"/>
            <a:ext cx="191449" cy="235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116" y="1903777"/>
            <a:ext cx="3509450" cy="712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73992" y="3947991"/>
            <a:ext cx="1081974" cy="188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74329" y="2849412"/>
            <a:ext cx="1223383" cy="152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62273" y="3058961"/>
            <a:ext cx="1235343" cy="152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62851" y="2453892"/>
            <a:ext cx="1202949" cy="1230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00949" y="2088314"/>
            <a:ext cx="1591485" cy="152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004" y="3001509"/>
            <a:ext cx="1069824" cy="1583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939" y="3278478"/>
            <a:ext cx="805133" cy="1576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693" y="3554702"/>
            <a:ext cx="1299610" cy="1879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923" y="3841643"/>
            <a:ext cx="1034256" cy="1772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3148" y="1629635"/>
            <a:ext cx="953102" cy="1970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3024" y="4517588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 2015. 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2015;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7"/>
              </a:rPr>
              <a:t>source</a:t>
            </a:r>
            <a:r>
              <a:rPr sz="600" spc="-5" dirty="0">
                <a:latin typeface="Arial"/>
                <a:cs typeface="Arial"/>
              </a:rPr>
              <a:t>. Reproduced with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Fast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R-CNN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47148" y="1680549"/>
            <a:ext cx="2605858" cy="274799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0022" y="1434725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1870" y="3291628"/>
            <a:ext cx="3499468" cy="115786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1870" y="329161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0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7404" y="3061543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3918" y="271174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7404" y="271174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3918" y="3061543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89695" y="3521298"/>
            <a:ext cx="785585" cy="148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14344" y="2661569"/>
            <a:ext cx="191449" cy="235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116" y="1528339"/>
            <a:ext cx="3509450" cy="10883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73992" y="3947991"/>
            <a:ext cx="1081974" cy="188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74329" y="2849412"/>
            <a:ext cx="1223383" cy="152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62273" y="3058961"/>
            <a:ext cx="1235343" cy="152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62851" y="2453892"/>
            <a:ext cx="1202949" cy="1230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00949" y="2088314"/>
            <a:ext cx="1591485" cy="152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07349" y="1606640"/>
            <a:ext cx="1440991" cy="152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004" y="3001509"/>
            <a:ext cx="1069824" cy="1583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939" y="3278478"/>
            <a:ext cx="805133" cy="157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693" y="3554702"/>
            <a:ext cx="1299610" cy="1879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923" y="3841643"/>
            <a:ext cx="1034256" cy="1772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3148" y="1629635"/>
            <a:ext cx="953102" cy="1970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3024" y="4517588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 2015. 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2015;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18"/>
              </a:rPr>
              <a:t>source</a:t>
            </a:r>
            <a:r>
              <a:rPr sz="600" spc="-5" dirty="0">
                <a:latin typeface="Arial"/>
                <a:cs typeface="Arial"/>
              </a:rPr>
              <a:t>. Reproduced with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1870" y="3291628"/>
            <a:ext cx="3499468" cy="115786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1870" y="329161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0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7404" y="3061543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3918" y="271174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7404" y="271174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3918" y="3061543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695" y="3521298"/>
            <a:ext cx="785585" cy="148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14344" y="2661569"/>
            <a:ext cx="191449" cy="235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9370" y="832898"/>
            <a:ext cx="2832197" cy="17807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3992" y="3947991"/>
            <a:ext cx="1081974" cy="1888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4329" y="2849412"/>
            <a:ext cx="1223383" cy="152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62273" y="3058961"/>
            <a:ext cx="1235343" cy="152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62851" y="2453892"/>
            <a:ext cx="1202949" cy="1230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0949" y="2088314"/>
            <a:ext cx="1591485" cy="1529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07349" y="1606640"/>
            <a:ext cx="1440991" cy="152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07349" y="1097477"/>
            <a:ext cx="706584" cy="1230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Fast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R-CNN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47148" y="1680549"/>
            <a:ext cx="2605858" cy="2747997"/>
          </a:xfrm>
          <a:prstGeom prst="rect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40022" y="1434725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1004" y="3001509"/>
            <a:ext cx="1069824" cy="1583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939" y="3278478"/>
            <a:ext cx="805133" cy="157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693" y="3554702"/>
            <a:ext cx="1299610" cy="1879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923" y="3841643"/>
            <a:ext cx="1034256" cy="1772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3148" y="1629635"/>
            <a:ext cx="953102" cy="1970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3148" y="1903777"/>
            <a:ext cx="1275227" cy="1968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8116" y="2182084"/>
            <a:ext cx="1456803" cy="1968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164" y="2459053"/>
            <a:ext cx="699503" cy="1576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024" y="4517588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 2015. 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2015;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2"/>
              </a:rPr>
              <a:t>source</a:t>
            </a:r>
            <a:r>
              <a:rPr sz="600" spc="-5" dirty="0">
                <a:latin typeface="Arial"/>
                <a:cs typeface="Arial"/>
              </a:rPr>
              <a:t>. Reproduced with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1870" y="3291628"/>
            <a:ext cx="3499468" cy="115786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1870" y="3291618"/>
            <a:ext cx="3499485" cy="115824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0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7404" y="3061543"/>
            <a:ext cx="1686560" cy="1049655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3918" y="2711744"/>
            <a:ext cx="349885" cy="1399540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7404" y="2711744"/>
            <a:ext cx="2036445" cy="1399540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7404" y="2711744"/>
            <a:ext cx="2036445" cy="349885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3918" y="3061543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695" y="3521298"/>
            <a:ext cx="785585" cy="148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37404" y="2307175"/>
            <a:ext cx="2036445" cy="344170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14344" y="2661569"/>
            <a:ext cx="191449" cy="235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9370" y="832898"/>
            <a:ext cx="2832197" cy="17807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3992" y="3947991"/>
            <a:ext cx="1081974" cy="1888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4329" y="2849412"/>
            <a:ext cx="1223383" cy="152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62273" y="3058961"/>
            <a:ext cx="1235343" cy="152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62851" y="2453892"/>
            <a:ext cx="1202949" cy="1230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0949" y="2088314"/>
            <a:ext cx="1591485" cy="1529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07349" y="1606640"/>
            <a:ext cx="1440991" cy="152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07349" y="1097477"/>
            <a:ext cx="706584" cy="1230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Fast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R-CNN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47148" y="1680549"/>
            <a:ext cx="2605858" cy="2747997"/>
          </a:xfrm>
          <a:prstGeom prst="rect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40022" y="1434725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“Slow”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35496" y="2021420"/>
            <a:ext cx="1984375" cy="655320"/>
          </a:xfrm>
          <a:custGeom>
            <a:avLst/>
            <a:gdLst/>
            <a:ahLst/>
            <a:cxnLst/>
            <a:rect l="l" t="t" r="r" b="b"/>
            <a:pathLst>
              <a:path w="1984375" h="655319">
                <a:moveTo>
                  <a:pt x="0" y="0"/>
                </a:moveTo>
                <a:lnTo>
                  <a:pt x="1984196" y="0"/>
                </a:lnTo>
                <a:lnTo>
                  <a:pt x="1984196" y="655198"/>
                </a:lnTo>
                <a:lnTo>
                  <a:pt x="0" y="6551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3148" y="1629635"/>
            <a:ext cx="953102" cy="1970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3148" y="1903777"/>
            <a:ext cx="1275227" cy="1968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8116" y="2182084"/>
            <a:ext cx="1456803" cy="1968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1164" y="2459053"/>
            <a:ext cx="699503" cy="1576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004" y="3001509"/>
            <a:ext cx="1069824" cy="1583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939" y="3278478"/>
            <a:ext cx="805133" cy="1576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693" y="3554702"/>
            <a:ext cx="1299610" cy="1879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923" y="3841643"/>
            <a:ext cx="1034256" cy="1772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3024" y="4517588"/>
            <a:ext cx="381063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 2015. 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2015;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2"/>
              </a:rPr>
              <a:t>source</a:t>
            </a:r>
            <a:r>
              <a:rPr sz="600" spc="-5" dirty="0">
                <a:latin typeface="Arial"/>
                <a:cs typeface="Arial"/>
              </a:rPr>
              <a:t>. Reproduced with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3790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Semantic</a:t>
            </a:r>
            <a:r>
              <a:rPr sz="2800" spc="-8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Segmentation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495936" y="709973"/>
            <a:ext cx="2470619" cy="164644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95937" y="2439707"/>
            <a:ext cx="2470785" cy="1821814"/>
          </a:xfrm>
          <a:custGeom>
            <a:avLst/>
            <a:gdLst/>
            <a:ahLst/>
            <a:cxnLst/>
            <a:rect l="l" t="t" r="r" b="b"/>
            <a:pathLst>
              <a:path w="2470784" h="1821814">
                <a:moveTo>
                  <a:pt x="0" y="0"/>
                </a:moveTo>
                <a:lnTo>
                  <a:pt x="2470620" y="0"/>
                </a:lnTo>
                <a:lnTo>
                  <a:pt x="2470620" y="1821233"/>
                </a:lnTo>
                <a:lnTo>
                  <a:pt x="0" y="1821233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8362" y="3127918"/>
            <a:ext cx="2464435" cy="1137920"/>
          </a:xfrm>
          <a:custGeom>
            <a:avLst/>
            <a:gdLst/>
            <a:ahLst/>
            <a:cxnLst/>
            <a:rect l="l" t="t" r="r" b="b"/>
            <a:pathLst>
              <a:path w="2464434" h="1137920">
                <a:moveTo>
                  <a:pt x="0" y="1137647"/>
                </a:moveTo>
                <a:lnTo>
                  <a:pt x="0" y="0"/>
                </a:lnTo>
                <a:lnTo>
                  <a:pt x="71474" y="9349"/>
                </a:lnTo>
                <a:lnTo>
                  <a:pt x="46249" y="37449"/>
                </a:lnTo>
                <a:lnTo>
                  <a:pt x="231249" y="88949"/>
                </a:lnTo>
                <a:lnTo>
                  <a:pt x="504433" y="88949"/>
                </a:lnTo>
                <a:lnTo>
                  <a:pt x="1929946" y="248124"/>
                </a:lnTo>
                <a:lnTo>
                  <a:pt x="2459720" y="290249"/>
                </a:lnTo>
                <a:lnTo>
                  <a:pt x="2463920" y="1132972"/>
                </a:lnTo>
                <a:lnTo>
                  <a:pt x="0" y="1137647"/>
                </a:lnTo>
                <a:close/>
              </a:path>
              <a:path w="2464434" h="1137920">
                <a:moveTo>
                  <a:pt x="504433" y="88949"/>
                </a:moveTo>
                <a:lnTo>
                  <a:pt x="231249" y="88949"/>
                </a:lnTo>
                <a:lnTo>
                  <a:pt x="197624" y="9349"/>
                </a:lnTo>
                <a:lnTo>
                  <a:pt x="420474" y="79574"/>
                </a:lnTo>
                <a:lnTo>
                  <a:pt x="504433" y="88949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02562" y="2435017"/>
            <a:ext cx="2459990" cy="1002030"/>
          </a:xfrm>
          <a:custGeom>
            <a:avLst/>
            <a:gdLst/>
            <a:ahLst/>
            <a:cxnLst/>
            <a:rect l="l" t="t" r="r" b="b"/>
            <a:pathLst>
              <a:path w="2459990" h="1002029">
                <a:moveTo>
                  <a:pt x="2459720" y="1001875"/>
                </a:moveTo>
                <a:lnTo>
                  <a:pt x="0" y="945700"/>
                </a:lnTo>
                <a:lnTo>
                  <a:pt x="0" y="93627"/>
                </a:lnTo>
                <a:lnTo>
                  <a:pt x="50474" y="46822"/>
                </a:lnTo>
                <a:lnTo>
                  <a:pt x="42049" y="0"/>
                </a:lnTo>
                <a:lnTo>
                  <a:pt x="1484247" y="0"/>
                </a:lnTo>
                <a:lnTo>
                  <a:pt x="1463222" y="46822"/>
                </a:lnTo>
                <a:lnTo>
                  <a:pt x="1484247" y="126402"/>
                </a:lnTo>
                <a:lnTo>
                  <a:pt x="1534696" y="234102"/>
                </a:lnTo>
                <a:lnTo>
                  <a:pt x="1450622" y="243452"/>
                </a:lnTo>
                <a:lnTo>
                  <a:pt x="1404372" y="318351"/>
                </a:lnTo>
                <a:lnTo>
                  <a:pt x="1379147" y="421351"/>
                </a:lnTo>
                <a:lnTo>
                  <a:pt x="1215147" y="444751"/>
                </a:lnTo>
                <a:lnTo>
                  <a:pt x="1252997" y="543076"/>
                </a:lnTo>
                <a:lnTo>
                  <a:pt x="1665046" y="692901"/>
                </a:lnTo>
                <a:lnTo>
                  <a:pt x="1785379" y="692901"/>
                </a:lnTo>
                <a:lnTo>
                  <a:pt x="1782796" y="702251"/>
                </a:lnTo>
                <a:lnTo>
                  <a:pt x="2459720" y="702251"/>
                </a:lnTo>
                <a:lnTo>
                  <a:pt x="2459720" y="1001875"/>
                </a:lnTo>
                <a:close/>
              </a:path>
              <a:path w="2459990" h="1002029">
                <a:moveTo>
                  <a:pt x="1808659" y="608626"/>
                </a:moveTo>
                <a:lnTo>
                  <a:pt x="1736521" y="608626"/>
                </a:lnTo>
                <a:lnTo>
                  <a:pt x="1778571" y="482201"/>
                </a:lnTo>
                <a:lnTo>
                  <a:pt x="1816421" y="580526"/>
                </a:lnTo>
                <a:lnTo>
                  <a:pt x="1808659" y="608626"/>
                </a:lnTo>
                <a:close/>
              </a:path>
              <a:path w="2459990" h="1002029">
                <a:moveTo>
                  <a:pt x="2459720" y="702251"/>
                </a:moveTo>
                <a:lnTo>
                  <a:pt x="1782796" y="702251"/>
                </a:lnTo>
                <a:lnTo>
                  <a:pt x="1976196" y="482201"/>
                </a:lnTo>
                <a:lnTo>
                  <a:pt x="2119145" y="561801"/>
                </a:lnTo>
                <a:lnTo>
                  <a:pt x="2163308" y="561801"/>
                </a:lnTo>
                <a:lnTo>
                  <a:pt x="2182220" y="627351"/>
                </a:lnTo>
                <a:lnTo>
                  <a:pt x="2278947" y="627351"/>
                </a:lnTo>
                <a:lnTo>
                  <a:pt x="2304170" y="646076"/>
                </a:lnTo>
                <a:lnTo>
                  <a:pt x="2459720" y="646076"/>
                </a:lnTo>
                <a:lnTo>
                  <a:pt x="2459720" y="702251"/>
                </a:lnTo>
                <a:close/>
              </a:path>
              <a:path w="2459990" h="1002029">
                <a:moveTo>
                  <a:pt x="1785379" y="692901"/>
                </a:moveTo>
                <a:lnTo>
                  <a:pt x="1665046" y="692901"/>
                </a:lnTo>
                <a:lnTo>
                  <a:pt x="1660846" y="617976"/>
                </a:lnTo>
                <a:lnTo>
                  <a:pt x="1698696" y="491576"/>
                </a:lnTo>
                <a:lnTo>
                  <a:pt x="1736521" y="608626"/>
                </a:lnTo>
                <a:lnTo>
                  <a:pt x="1808659" y="608626"/>
                </a:lnTo>
                <a:lnTo>
                  <a:pt x="1785379" y="692901"/>
                </a:lnTo>
                <a:close/>
              </a:path>
              <a:path w="2459990" h="1002029">
                <a:moveTo>
                  <a:pt x="2163308" y="561801"/>
                </a:moveTo>
                <a:lnTo>
                  <a:pt x="2119145" y="561801"/>
                </a:lnTo>
                <a:lnTo>
                  <a:pt x="2144395" y="496251"/>
                </a:lnTo>
                <a:lnTo>
                  <a:pt x="2163308" y="561801"/>
                </a:lnTo>
                <a:close/>
              </a:path>
              <a:path w="2459990" h="1002029">
                <a:moveTo>
                  <a:pt x="2459720" y="646076"/>
                </a:moveTo>
                <a:lnTo>
                  <a:pt x="2304170" y="646076"/>
                </a:lnTo>
                <a:lnTo>
                  <a:pt x="2367220" y="571176"/>
                </a:lnTo>
                <a:lnTo>
                  <a:pt x="2459720" y="571176"/>
                </a:lnTo>
                <a:lnTo>
                  <a:pt x="2459720" y="646076"/>
                </a:lnTo>
                <a:close/>
              </a:path>
              <a:path w="2459990" h="1002029">
                <a:moveTo>
                  <a:pt x="2278947" y="627351"/>
                </a:moveTo>
                <a:lnTo>
                  <a:pt x="2182220" y="627351"/>
                </a:lnTo>
                <a:lnTo>
                  <a:pt x="2241095" y="599251"/>
                </a:lnTo>
                <a:lnTo>
                  <a:pt x="2278947" y="627351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88486" y="2449062"/>
            <a:ext cx="1762125" cy="1821180"/>
          </a:xfrm>
          <a:custGeom>
            <a:avLst/>
            <a:gdLst/>
            <a:ahLst/>
            <a:cxnLst/>
            <a:rect l="l" t="t" r="r" b="b"/>
            <a:pathLst>
              <a:path w="1762125" h="1821179">
                <a:moveTo>
                  <a:pt x="755865" y="229407"/>
                </a:moveTo>
                <a:lnTo>
                  <a:pt x="294324" y="229407"/>
                </a:lnTo>
                <a:lnTo>
                  <a:pt x="332174" y="145132"/>
                </a:lnTo>
                <a:lnTo>
                  <a:pt x="407849" y="28087"/>
                </a:lnTo>
                <a:lnTo>
                  <a:pt x="542398" y="0"/>
                </a:lnTo>
                <a:lnTo>
                  <a:pt x="639098" y="9364"/>
                </a:lnTo>
                <a:lnTo>
                  <a:pt x="693773" y="84282"/>
                </a:lnTo>
                <a:lnTo>
                  <a:pt x="710573" y="145132"/>
                </a:lnTo>
                <a:lnTo>
                  <a:pt x="752623" y="205982"/>
                </a:lnTo>
                <a:lnTo>
                  <a:pt x="755865" y="229407"/>
                </a:lnTo>
                <a:close/>
              </a:path>
              <a:path w="1762125" h="1821179">
                <a:moveTo>
                  <a:pt x="348999" y="1816503"/>
                </a:moveTo>
                <a:lnTo>
                  <a:pt x="210224" y="1807128"/>
                </a:lnTo>
                <a:lnTo>
                  <a:pt x="239674" y="1704129"/>
                </a:lnTo>
                <a:lnTo>
                  <a:pt x="273299" y="1559004"/>
                </a:lnTo>
                <a:lnTo>
                  <a:pt x="269099" y="1432604"/>
                </a:lnTo>
                <a:lnTo>
                  <a:pt x="264899" y="1268754"/>
                </a:lnTo>
                <a:lnTo>
                  <a:pt x="227049" y="1086155"/>
                </a:lnTo>
                <a:lnTo>
                  <a:pt x="172399" y="1025280"/>
                </a:lnTo>
                <a:lnTo>
                  <a:pt x="138749" y="842705"/>
                </a:lnTo>
                <a:lnTo>
                  <a:pt x="147174" y="688206"/>
                </a:lnTo>
                <a:lnTo>
                  <a:pt x="159774" y="608606"/>
                </a:lnTo>
                <a:lnTo>
                  <a:pt x="142949" y="486906"/>
                </a:lnTo>
                <a:lnTo>
                  <a:pt x="180799" y="430706"/>
                </a:lnTo>
                <a:lnTo>
                  <a:pt x="134549" y="421356"/>
                </a:lnTo>
                <a:lnTo>
                  <a:pt x="46249" y="332406"/>
                </a:lnTo>
                <a:lnTo>
                  <a:pt x="0" y="243432"/>
                </a:lnTo>
                <a:lnTo>
                  <a:pt x="54649" y="182582"/>
                </a:lnTo>
                <a:lnTo>
                  <a:pt x="163974" y="177907"/>
                </a:lnTo>
                <a:lnTo>
                  <a:pt x="294324" y="229407"/>
                </a:lnTo>
                <a:lnTo>
                  <a:pt x="755865" y="229407"/>
                </a:lnTo>
                <a:lnTo>
                  <a:pt x="761048" y="266856"/>
                </a:lnTo>
                <a:lnTo>
                  <a:pt x="951649" y="266856"/>
                </a:lnTo>
                <a:lnTo>
                  <a:pt x="979673" y="290256"/>
                </a:lnTo>
                <a:lnTo>
                  <a:pt x="962873" y="346456"/>
                </a:lnTo>
                <a:lnTo>
                  <a:pt x="824123" y="477531"/>
                </a:lnTo>
                <a:lnTo>
                  <a:pt x="727398" y="491581"/>
                </a:lnTo>
                <a:lnTo>
                  <a:pt x="723198" y="571156"/>
                </a:lnTo>
                <a:lnTo>
                  <a:pt x="1263918" y="571156"/>
                </a:lnTo>
                <a:lnTo>
                  <a:pt x="1391747" y="646081"/>
                </a:lnTo>
                <a:lnTo>
                  <a:pt x="1571590" y="646081"/>
                </a:lnTo>
                <a:lnTo>
                  <a:pt x="1601971" y="711631"/>
                </a:lnTo>
                <a:lnTo>
                  <a:pt x="1694513" y="711631"/>
                </a:lnTo>
                <a:lnTo>
                  <a:pt x="1761746" y="749056"/>
                </a:lnTo>
                <a:lnTo>
                  <a:pt x="1740721" y="823980"/>
                </a:lnTo>
                <a:lnTo>
                  <a:pt x="1665046" y="842705"/>
                </a:lnTo>
                <a:lnTo>
                  <a:pt x="1644021" y="922280"/>
                </a:lnTo>
                <a:lnTo>
                  <a:pt x="1725577" y="1142330"/>
                </a:lnTo>
                <a:lnTo>
                  <a:pt x="811498" y="1142330"/>
                </a:lnTo>
                <a:lnTo>
                  <a:pt x="813605" y="1151705"/>
                </a:lnTo>
                <a:lnTo>
                  <a:pt x="744223" y="1151705"/>
                </a:lnTo>
                <a:lnTo>
                  <a:pt x="743887" y="1170430"/>
                </a:lnTo>
                <a:lnTo>
                  <a:pt x="382624" y="1170430"/>
                </a:lnTo>
                <a:lnTo>
                  <a:pt x="374224" y="1231280"/>
                </a:lnTo>
                <a:lnTo>
                  <a:pt x="391024" y="1357704"/>
                </a:lnTo>
                <a:lnTo>
                  <a:pt x="378424" y="1470054"/>
                </a:lnTo>
                <a:lnTo>
                  <a:pt x="391863" y="1526229"/>
                </a:lnTo>
                <a:lnTo>
                  <a:pt x="344774" y="1526229"/>
                </a:lnTo>
                <a:lnTo>
                  <a:pt x="344774" y="1690104"/>
                </a:lnTo>
                <a:lnTo>
                  <a:pt x="348999" y="1816503"/>
                </a:lnTo>
                <a:close/>
              </a:path>
              <a:path w="1762125" h="1821179">
                <a:moveTo>
                  <a:pt x="951649" y="266856"/>
                </a:moveTo>
                <a:lnTo>
                  <a:pt x="761048" y="266856"/>
                </a:lnTo>
                <a:lnTo>
                  <a:pt x="824123" y="220057"/>
                </a:lnTo>
                <a:lnTo>
                  <a:pt x="912398" y="234082"/>
                </a:lnTo>
                <a:lnTo>
                  <a:pt x="951649" y="266856"/>
                </a:lnTo>
                <a:close/>
              </a:path>
              <a:path w="1762125" h="1821179">
                <a:moveTo>
                  <a:pt x="1263918" y="571156"/>
                </a:moveTo>
                <a:lnTo>
                  <a:pt x="723198" y="571156"/>
                </a:lnTo>
                <a:lnTo>
                  <a:pt x="845123" y="524356"/>
                </a:lnTo>
                <a:lnTo>
                  <a:pt x="950248" y="524356"/>
                </a:lnTo>
                <a:lnTo>
                  <a:pt x="1072197" y="454131"/>
                </a:lnTo>
                <a:lnTo>
                  <a:pt x="1173097" y="491581"/>
                </a:lnTo>
                <a:lnTo>
                  <a:pt x="1231972" y="552431"/>
                </a:lnTo>
                <a:lnTo>
                  <a:pt x="1263918" y="571156"/>
                </a:lnTo>
                <a:close/>
              </a:path>
              <a:path w="1762125" h="1821179">
                <a:moveTo>
                  <a:pt x="1571590" y="646081"/>
                </a:moveTo>
                <a:lnTo>
                  <a:pt x="1391747" y="646081"/>
                </a:lnTo>
                <a:lnTo>
                  <a:pt x="1534696" y="566481"/>
                </a:lnTo>
                <a:lnTo>
                  <a:pt x="1571590" y="646081"/>
                </a:lnTo>
                <a:close/>
              </a:path>
              <a:path w="1762125" h="1821179">
                <a:moveTo>
                  <a:pt x="1694513" y="711631"/>
                </a:moveTo>
                <a:lnTo>
                  <a:pt x="1601971" y="711631"/>
                </a:lnTo>
                <a:lnTo>
                  <a:pt x="1677671" y="702256"/>
                </a:lnTo>
                <a:lnTo>
                  <a:pt x="1694513" y="711631"/>
                </a:lnTo>
                <a:close/>
              </a:path>
              <a:path w="1762125" h="1821179">
                <a:moveTo>
                  <a:pt x="1080597" y="1793078"/>
                </a:moveTo>
                <a:lnTo>
                  <a:pt x="979673" y="1783728"/>
                </a:lnTo>
                <a:lnTo>
                  <a:pt x="975473" y="1713504"/>
                </a:lnTo>
                <a:lnTo>
                  <a:pt x="958673" y="1652629"/>
                </a:lnTo>
                <a:lnTo>
                  <a:pt x="971273" y="1479404"/>
                </a:lnTo>
                <a:lnTo>
                  <a:pt x="950248" y="1456004"/>
                </a:lnTo>
                <a:lnTo>
                  <a:pt x="946048" y="1395154"/>
                </a:lnTo>
                <a:lnTo>
                  <a:pt x="899798" y="1147005"/>
                </a:lnTo>
                <a:lnTo>
                  <a:pt x="811498" y="1142330"/>
                </a:lnTo>
                <a:lnTo>
                  <a:pt x="1725577" y="1142330"/>
                </a:lnTo>
                <a:lnTo>
                  <a:pt x="1742931" y="1189155"/>
                </a:lnTo>
                <a:lnTo>
                  <a:pt x="1370722" y="1189155"/>
                </a:lnTo>
                <a:lnTo>
                  <a:pt x="1362952" y="1217255"/>
                </a:lnTo>
                <a:lnTo>
                  <a:pt x="1307647" y="1217255"/>
                </a:lnTo>
                <a:lnTo>
                  <a:pt x="1307547" y="1221930"/>
                </a:lnTo>
                <a:lnTo>
                  <a:pt x="1021722" y="1221930"/>
                </a:lnTo>
                <a:lnTo>
                  <a:pt x="1059572" y="1399829"/>
                </a:lnTo>
                <a:lnTo>
                  <a:pt x="1021722" y="1516854"/>
                </a:lnTo>
                <a:lnTo>
                  <a:pt x="1059572" y="1680729"/>
                </a:lnTo>
                <a:lnTo>
                  <a:pt x="1080597" y="1793078"/>
                </a:lnTo>
                <a:close/>
              </a:path>
              <a:path w="1762125" h="1821179">
                <a:moveTo>
                  <a:pt x="773648" y="1498154"/>
                </a:moveTo>
                <a:lnTo>
                  <a:pt x="769448" y="1357704"/>
                </a:lnTo>
                <a:lnTo>
                  <a:pt x="744223" y="1151705"/>
                </a:lnTo>
                <a:lnTo>
                  <a:pt x="813605" y="1151705"/>
                </a:lnTo>
                <a:lnTo>
                  <a:pt x="824123" y="1198505"/>
                </a:lnTo>
                <a:lnTo>
                  <a:pt x="807298" y="1282779"/>
                </a:lnTo>
                <a:lnTo>
                  <a:pt x="832523" y="1484104"/>
                </a:lnTo>
                <a:lnTo>
                  <a:pt x="773648" y="1498154"/>
                </a:lnTo>
                <a:close/>
              </a:path>
              <a:path w="1762125" h="1821179">
                <a:moveTo>
                  <a:pt x="458324" y="1474729"/>
                </a:moveTo>
                <a:lnTo>
                  <a:pt x="420474" y="1465379"/>
                </a:lnTo>
                <a:lnTo>
                  <a:pt x="424674" y="1371729"/>
                </a:lnTo>
                <a:lnTo>
                  <a:pt x="416249" y="1254705"/>
                </a:lnTo>
                <a:lnTo>
                  <a:pt x="382624" y="1170430"/>
                </a:lnTo>
                <a:lnTo>
                  <a:pt x="743887" y="1170430"/>
                </a:lnTo>
                <a:lnTo>
                  <a:pt x="742963" y="1221930"/>
                </a:lnTo>
                <a:lnTo>
                  <a:pt x="597048" y="1221930"/>
                </a:lnTo>
                <a:lnTo>
                  <a:pt x="533704" y="1329604"/>
                </a:lnTo>
                <a:lnTo>
                  <a:pt x="479324" y="1329604"/>
                </a:lnTo>
                <a:lnTo>
                  <a:pt x="508748" y="1456004"/>
                </a:lnTo>
                <a:lnTo>
                  <a:pt x="458324" y="1474729"/>
                </a:lnTo>
                <a:close/>
              </a:path>
              <a:path w="1762125" h="1821179">
                <a:moveTo>
                  <a:pt x="1639821" y="1320254"/>
                </a:moveTo>
                <a:lnTo>
                  <a:pt x="1559921" y="1268754"/>
                </a:lnTo>
                <a:lnTo>
                  <a:pt x="1370722" y="1189155"/>
                </a:lnTo>
                <a:lnTo>
                  <a:pt x="1742931" y="1189155"/>
                </a:lnTo>
                <a:lnTo>
                  <a:pt x="1753346" y="1217255"/>
                </a:lnTo>
                <a:lnTo>
                  <a:pt x="1736521" y="1268754"/>
                </a:lnTo>
                <a:lnTo>
                  <a:pt x="1639821" y="1320254"/>
                </a:lnTo>
                <a:close/>
              </a:path>
              <a:path w="1762125" h="1821179">
                <a:moveTo>
                  <a:pt x="1353897" y="1250005"/>
                </a:moveTo>
                <a:lnTo>
                  <a:pt x="1307647" y="1217255"/>
                </a:lnTo>
                <a:lnTo>
                  <a:pt x="1362952" y="1217255"/>
                </a:lnTo>
                <a:lnTo>
                  <a:pt x="1353897" y="1250005"/>
                </a:lnTo>
                <a:close/>
              </a:path>
              <a:path w="1762125" h="1821179">
                <a:moveTo>
                  <a:pt x="693773" y="1821178"/>
                </a:moveTo>
                <a:lnTo>
                  <a:pt x="664323" y="1591779"/>
                </a:lnTo>
                <a:lnTo>
                  <a:pt x="618098" y="1418554"/>
                </a:lnTo>
                <a:lnTo>
                  <a:pt x="597048" y="1221930"/>
                </a:lnTo>
                <a:lnTo>
                  <a:pt x="742963" y="1221930"/>
                </a:lnTo>
                <a:lnTo>
                  <a:pt x="740023" y="1385779"/>
                </a:lnTo>
                <a:lnTo>
                  <a:pt x="756848" y="1488779"/>
                </a:lnTo>
                <a:lnTo>
                  <a:pt x="744223" y="1573054"/>
                </a:lnTo>
                <a:lnTo>
                  <a:pt x="769448" y="1680729"/>
                </a:lnTo>
                <a:lnTo>
                  <a:pt x="811498" y="1811828"/>
                </a:lnTo>
                <a:lnTo>
                  <a:pt x="693773" y="1821178"/>
                </a:lnTo>
                <a:close/>
              </a:path>
              <a:path w="1762125" h="1821179">
                <a:moveTo>
                  <a:pt x="1156272" y="1348329"/>
                </a:moveTo>
                <a:lnTo>
                  <a:pt x="1093222" y="1329604"/>
                </a:lnTo>
                <a:lnTo>
                  <a:pt x="1021722" y="1221930"/>
                </a:lnTo>
                <a:lnTo>
                  <a:pt x="1307547" y="1221930"/>
                </a:lnTo>
                <a:lnTo>
                  <a:pt x="1306347" y="1278104"/>
                </a:lnTo>
                <a:lnTo>
                  <a:pt x="1202522" y="1278104"/>
                </a:lnTo>
                <a:lnTo>
                  <a:pt x="1156272" y="1348329"/>
                </a:lnTo>
                <a:close/>
              </a:path>
              <a:path w="1762125" h="1821179">
                <a:moveTo>
                  <a:pt x="1349697" y="1783728"/>
                </a:moveTo>
                <a:lnTo>
                  <a:pt x="1286622" y="1774378"/>
                </a:lnTo>
                <a:lnTo>
                  <a:pt x="1257197" y="1708829"/>
                </a:lnTo>
                <a:lnTo>
                  <a:pt x="1240372" y="1544954"/>
                </a:lnTo>
                <a:lnTo>
                  <a:pt x="1206747" y="1437279"/>
                </a:lnTo>
                <a:lnTo>
                  <a:pt x="1202522" y="1278104"/>
                </a:lnTo>
                <a:lnTo>
                  <a:pt x="1306347" y="1278104"/>
                </a:lnTo>
                <a:lnTo>
                  <a:pt x="1303447" y="1413879"/>
                </a:lnTo>
                <a:lnTo>
                  <a:pt x="1299247" y="1544954"/>
                </a:lnTo>
                <a:lnTo>
                  <a:pt x="1366522" y="1722879"/>
                </a:lnTo>
                <a:lnTo>
                  <a:pt x="1349697" y="1783728"/>
                </a:lnTo>
                <a:close/>
              </a:path>
              <a:path w="1762125" h="1821179">
                <a:moveTo>
                  <a:pt x="517173" y="1357704"/>
                </a:moveTo>
                <a:lnTo>
                  <a:pt x="479324" y="1329604"/>
                </a:lnTo>
                <a:lnTo>
                  <a:pt x="533704" y="1329604"/>
                </a:lnTo>
                <a:lnTo>
                  <a:pt x="517173" y="1357704"/>
                </a:lnTo>
                <a:close/>
              </a:path>
              <a:path w="1762125" h="1821179">
                <a:moveTo>
                  <a:pt x="395224" y="1540279"/>
                </a:moveTo>
                <a:lnTo>
                  <a:pt x="344774" y="1526229"/>
                </a:lnTo>
                <a:lnTo>
                  <a:pt x="391863" y="1526229"/>
                </a:lnTo>
                <a:lnTo>
                  <a:pt x="395224" y="1540279"/>
                </a:lnTo>
                <a:close/>
              </a:path>
            </a:pathLst>
          </a:custGeom>
          <a:solidFill>
            <a:srgbClr val="7E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95937" y="2558209"/>
            <a:ext cx="2470785" cy="151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00" algn="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Sky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R="305435" algn="ctr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Cow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R="172720" algn="r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Grass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6452326" y="2546692"/>
            <a:ext cx="4976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80" dirty="0">
                <a:latin typeface="Arial"/>
                <a:cs typeface="Arial"/>
              </a:rPr>
              <a:t>T</a:t>
            </a:r>
            <a:r>
              <a:rPr sz="1400" b="1" spc="-5" dirty="0">
                <a:latin typeface="Arial"/>
                <a:cs typeface="Arial"/>
              </a:rPr>
              <a:t>rees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6098" y="1745509"/>
            <a:ext cx="25501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Label each pixel in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  image with </a:t>
            </a:r>
            <a:r>
              <a:rPr sz="2000" dirty="0">
                <a:latin typeface="Arial"/>
                <a:cs typeface="Arial"/>
              </a:rPr>
              <a:t>a category  </a:t>
            </a:r>
            <a:r>
              <a:rPr sz="2000" spc="-5" dirty="0">
                <a:latin typeface="Arial"/>
                <a:cs typeface="Arial"/>
              </a:rPr>
              <a:t>label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098" y="2964707"/>
            <a:ext cx="29743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Don’t </a:t>
            </a:r>
            <a:r>
              <a:rPr sz="2000" spc="-10" dirty="0">
                <a:latin typeface="Arial"/>
                <a:cs typeface="Arial"/>
              </a:rPr>
              <a:t>differentiate  </a:t>
            </a:r>
            <a:r>
              <a:rPr sz="2000" spc="-5" dirty="0">
                <a:latin typeface="Arial"/>
                <a:cs typeface="Arial"/>
              </a:rPr>
              <a:t>instances, only </a:t>
            </a:r>
            <a:r>
              <a:rPr sz="2000" dirty="0">
                <a:latin typeface="Arial"/>
                <a:cs typeface="Arial"/>
              </a:rPr>
              <a:t>care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about  pixels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51619" y="521725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83741" y="2451620"/>
            <a:ext cx="2137945" cy="1818596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9966" y="2821019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29">
                <a:moveTo>
                  <a:pt x="1637033" y="153299"/>
                </a:moveTo>
                <a:lnTo>
                  <a:pt x="1183472" y="153299"/>
                </a:lnTo>
                <a:lnTo>
                  <a:pt x="1431172" y="135249"/>
                </a:lnTo>
                <a:lnTo>
                  <a:pt x="1577946" y="0"/>
                </a:lnTo>
                <a:lnTo>
                  <a:pt x="1642171" y="27049"/>
                </a:lnTo>
                <a:lnTo>
                  <a:pt x="1637033" y="153299"/>
                </a:lnTo>
                <a:close/>
              </a:path>
              <a:path w="1642745" h="1154429">
                <a:moveTo>
                  <a:pt x="1619246" y="333599"/>
                </a:moveTo>
                <a:lnTo>
                  <a:pt x="926598" y="333599"/>
                </a:lnTo>
                <a:lnTo>
                  <a:pt x="1009172" y="306524"/>
                </a:lnTo>
                <a:lnTo>
                  <a:pt x="972473" y="153299"/>
                </a:lnTo>
                <a:lnTo>
                  <a:pt x="972473" y="36099"/>
                </a:lnTo>
                <a:lnTo>
                  <a:pt x="1027547" y="27049"/>
                </a:lnTo>
                <a:lnTo>
                  <a:pt x="1183472" y="153299"/>
                </a:lnTo>
                <a:lnTo>
                  <a:pt x="1637033" y="153299"/>
                </a:lnTo>
                <a:lnTo>
                  <a:pt x="1632996" y="252474"/>
                </a:lnTo>
                <a:lnTo>
                  <a:pt x="1619246" y="333599"/>
                </a:lnTo>
                <a:close/>
              </a:path>
              <a:path w="1642745" h="1154429">
                <a:moveTo>
                  <a:pt x="110099" y="288524"/>
                </a:moveTo>
                <a:lnTo>
                  <a:pt x="0" y="261474"/>
                </a:lnTo>
                <a:lnTo>
                  <a:pt x="60424" y="190699"/>
                </a:lnTo>
                <a:lnTo>
                  <a:pt x="366974" y="162274"/>
                </a:lnTo>
                <a:lnTo>
                  <a:pt x="697248" y="261474"/>
                </a:lnTo>
                <a:lnTo>
                  <a:pt x="725788" y="270449"/>
                </a:lnTo>
                <a:lnTo>
                  <a:pt x="247699" y="270449"/>
                </a:lnTo>
                <a:lnTo>
                  <a:pt x="110099" y="288524"/>
                </a:lnTo>
                <a:close/>
              </a:path>
              <a:path w="1642745" h="1154429">
                <a:moveTo>
                  <a:pt x="899073" y="937648"/>
                </a:moveTo>
                <a:lnTo>
                  <a:pt x="871573" y="838473"/>
                </a:lnTo>
                <a:lnTo>
                  <a:pt x="825698" y="640123"/>
                </a:lnTo>
                <a:lnTo>
                  <a:pt x="807323" y="486824"/>
                </a:lnTo>
                <a:lnTo>
                  <a:pt x="642198" y="387674"/>
                </a:lnTo>
                <a:lnTo>
                  <a:pt x="394499" y="306524"/>
                </a:lnTo>
                <a:lnTo>
                  <a:pt x="247699" y="270449"/>
                </a:lnTo>
                <a:lnTo>
                  <a:pt x="725788" y="270449"/>
                </a:lnTo>
                <a:lnTo>
                  <a:pt x="926598" y="333599"/>
                </a:lnTo>
                <a:lnTo>
                  <a:pt x="1619246" y="333599"/>
                </a:lnTo>
                <a:lnTo>
                  <a:pt x="1596321" y="468849"/>
                </a:lnTo>
                <a:lnTo>
                  <a:pt x="1559596" y="540948"/>
                </a:lnTo>
                <a:lnTo>
                  <a:pt x="1623821" y="622098"/>
                </a:lnTo>
                <a:lnTo>
                  <a:pt x="1638242" y="721273"/>
                </a:lnTo>
                <a:lnTo>
                  <a:pt x="1458697" y="721273"/>
                </a:lnTo>
                <a:lnTo>
                  <a:pt x="1357772" y="784373"/>
                </a:lnTo>
                <a:lnTo>
                  <a:pt x="1238497" y="820423"/>
                </a:lnTo>
                <a:lnTo>
                  <a:pt x="1256872" y="901573"/>
                </a:lnTo>
                <a:lnTo>
                  <a:pt x="1263546" y="919573"/>
                </a:lnTo>
                <a:lnTo>
                  <a:pt x="1027547" y="919573"/>
                </a:lnTo>
                <a:lnTo>
                  <a:pt x="899073" y="937648"/>
                </a:lnTo>
                <a:close/>
              </a:path>
              <a:path w="1642745" h="1154429">
                <a:moveTo>
                  <a:pt x="1550446" y="946648"/>
                </a:moveTo>
                <a:lnTo>
                  <a:pt x="1421997" y="883523"/>
                </a:lnTo>
                <a:lnTo>
                  <a:pt x="1458697" y="721273"/>
                </a:lnTo>
                <a:lnTo>
                  <a:pt x="1638242" y="721273"/>
                </a:lnTo>
                <a:lnTo>
                  <a:pt x="1642171" y="748298"/>
                </a:lnTo>
                <a:lnTo>
                  <a:pt x="1642171" y="856473"/>
                </a:lnTo>
                <a:lnTo>
                  <a:pt x="1550446" y="946648"/>
                </a:lnTo>
                <a:close/>
              </a:path>
              <a:path w="1642745" h="1154429">
                <a:moveTo>
                  <a:pt x="1210997" y="1154022"/>
                </a:moveTo>
                <a:lnTo>
                  <a:pt x="1082547" y="1063847"/>
                </a:lnTo>
                <a:lnTo>
                  <a:pt x="1027547" y="919573"/>
                </a:lnTo>
                <a:lnTo>
                  <a:pt x="1263546" y="919573"/>
                </a:lnTo>
                <a:lnTo>
                  <a:pt x="1288572" y="987073"/>
                </a:lnTo>
                <a:lnTo>
                  <a:pt x="1284372" y="1090897"/>
                </a:lnTo>
                <a:lnTo>
                  <a:pt x="1210997" y="1154022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9966" y="2821019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29">
                <a:moveTo>
                  <a:pt x="60424" y="190699"/>
                </a:moveTo>
                <a:lnTo>
                  <a:pt x="366974" y="162274"/>
                </a:lnTo>
                <a:lnTo>
                  <a:pt x="697248" y="261474"/>
                </a:lnTo>
                <a:lnTo>
                  <a:pt x="926598" y="333599"/>
                </a:lnTo>
                <a:lnTo>
                  <a:pt x="1009172" y="306524"/>
                </a:lnTo>
                <a:lnTo>
                  <a:pt x="972473" y="153299"/>
                </a:lnTo>
                <a:lnTo>
                  <a:pt x="972473" y="36099"/>
                </a:lnTo>
                <a:lnTo>
                  <a:pt x="1027547" y="27049"/>
                </a:lnTo>
                <a:lnTo>
                  <a:pt x="1183472" y="153299"/>
                </a:lnTo>
                <a:lnTo>
                  <a:pt x="1431172" y="135249"/>
                </a:lnTo>
                <a:lnTo>
                  <a:pt x="1577946" y="0"/>
                </a:lnTo>
                <a:lnTo>
                  <a:pt x="1642171" y="27049"/>
                </a:lnTo>
                <a:lnTo>
                  <a:pt x="1632996" y="252474"/>
                </a:lnTo>
                <a:lnTo>
                  <a:pt x="1596321" y="468849"/>
                </a:lnTo>
                <a:lnTo>
                  <a:pt x="1559596" y="540948"/>
                </a:lnTo>
                <a:lnTo>
                  <a:pt x="1623821" y="622098"/>
                </a:lnTo>
                <a:lnTo>
                  <a:pt x="1642171" y="748298"/>
                </a:lnTo>
                <a:lnTo>
                  <a:pt x="1642171" y="856473"/>
                </a:lnTo>
                <a:lnTo>
                  <a:pt x="1550446" y="946648"/>
                </a:lnTo>
                <a:lnTo>
                  <a:pt x="1421997" y="883523"/>
                </a:lnTo>
                <a:lnTo>
                  <a:pt x="1458697" y="721273"/>
                </a:lnTo>
                <a:lnTo>
                  <a:pt x="1357772" y="784373"/>
                </a:lnTo>
                <a:lnTo>
                  <a:pt x="1238497" y="820423"/>
                </a:lnTo>
                <a:lnTo>
                  <a:pt x="1256872" y="901573"/>
                </a:lnTo>
                <a:lnTo>
                  <a:pt x="1288572" y="987073"/>
                </a:lnTo>
                <a:lnTo>
                  <a:pt x="1284372" y="1090897"/>
                </a:lnTo>
                <a:lnTo>
                  <a:pt x="1210997" y="1154022"/>
                </a:lnTo>
                <a:lnTo>
                  <a:pt x="1082547" y="1063847"/>
                </a:lnTo>
                <a:lnTo>
                  <a:pt x="1027547" y="919573"/>
                </a:lnTo>
                <a:lnTo>
                  <a:pt x="899073" y="937648"/>
                </a:lnTo>
                <a:lnTo>
                  <a:pt x="871573" y="838473"/>
                </a:lnTo>
                <a:lnTo>
                  <a:pt x="825698" y="640123"/>
                </a:lnTo>
                <a:lnTo>
                  <a:pt x="807323" y="486824"/>
                </a:lnTo>
                <a:lnTo>
                  <a:pt x="642198" y="387674"/>
                </a:lnTo>
                <a:lnTo>
                  <a:pt x="394499" y="306524"/>
                </a:lnTo>
                <a:lnTo>
                  <a:pt x="247699" y="270449"/>
                </a:lnTo>
                <a:lnTo>
                  <a:pt x="110099" y="288524"/>
                </a:lnTo>
                <a:lnTo>
                  <a:pt x="0" y="261474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92591" y="3117243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2124327" y="695048"/>
                </a:moveTo>
                <a:lnTo>
                  <a:pt x="1618321" y="695048"/>
                </a:lnTo>
                <a:lnTo>
                  <a:pt x="1743371" y="580623"/>
                </a:lnTo>
                <a:lnTo>
                  <a:pt x="1750496" y="429249"/>
                </a:lnTo>
                <a:lnTo>
                  <a:pt x="1661196" y="240949"/>
                </a:lnTo>
                <a:lnTo>
                  <a:pt x="1710546" y="0"/>
                </a:lnTo>
                <a:lnTo>
                  <a:pt x="1839821" y="4624"/>
                </a:lnTo>
                <a:lnTo>
                  <a:pt x="1873671" y="86349"/>
                </a:lnTo>
                <a:lnTo>
                  <a:pt x="2132374" y="86349"/>
                </a:lnTo>
                <a:lnTo>
                  <a:pt x="2124327" y="695048"/>
                </a:lnTo>
                <a:close/>
              </a:path>
              <a:path w="2132965" h="1138554">
                <a:moveTo>
                  <a:pt x="2132374" y="86349"/>
                </a:moveTo>
                <a:lnTo>
                  <a:pt x="1873671" y="86349"/>
                </a:lnTo>
                <a:lnTo>
                  <a:pt x="2132770" y="56349"/>
                </a:lnTo>
                <a:lnTo>
                  <a:pt x="2132374" y="86349"/>
                </a:lnTo>
                <a:close/>
              </a:path>
              <a:path w="2132965" h="1138554">
                <a:moveTo>
                  <a:pt x="2118470" y="1138097"/>
                </a:moveTo>
                <a:lnTo>
                  <a:pt x="0" y="1138097"/>
                </a:lnTo>
                <a:lnTo>
                  <a:pt x="0" y="200299"/>
                </a:lnTo>
                <a:lnTo>
                  <a:pt x="710923" y="115424"/>
                </a:lnTo>
                <a:lnTo>
                  <a:pt x="839523" y="240949"/>
                </a:lnTo>
                <a:lnTo>
                  <a:pt x="914548" y="643398"/>
                </a:lnTo>
                <a:lnTo>
                  <a:pt x="1077447" y="643398"/>
                </a:lnTo>
                <a:lnTo>
                  <a:pt x="1128897" y="798448"/>
                </a:lnTo>
                <a:lnTo>
                  <a:pt x="1236072" y="883398"/>
                </a:lnTo>
                <a:lnTo>
                  <a:pt x="2121837" y="883398"/>
                </a:lnTo>
                <a:lnTo>
                  <a:pt x="2118470" y="1138097"/>
                </a:lnTo>
                <a:close/>
              </a:path>
              <a:path w="2132965" h="1138554">
                <a:moveTo>
                  <a:pt x="2121837" y="883398"/>
                </a:moveTo>
                <a:lnTo>
                  <a:pt x="1236072" y="883398"/>
                </a:lnTo>
                <a:lnTo>
                  <a:pt x="1364672" y="850123"/>
                </a:lnTo>
                <a:lnTo>
                  <a:pt x="1375397" y="739373"/>
                </a:lnTo>
                <a:lnTo>
                  <a:pt x="1353947" y="632298"/>
                </a:lnTo>
                <a:lnTo>
                  <a:pt x="1343247" y="554773"/>
                </a:lnTo>
                <a:lnTo>
                  <a:pt x="1471847" y="499374"/>
                </a:lnTo>
                <a:lnTo>
                  <a:pt x="1446847" y="624898"/>
                </a:lnTo>
                <a:lnTo>
                  <a:pt x="1618321" y="695048"/>
                </a:lnTo>
                <a:lnTo>
                  <a:pt x="2124327" y="695048"/>
                </a:lnTo>
                <a:lnTo>
                  <a:pt x="2121837" y="883398"/>
                </a:lnTo>
                <a:close/>
              </a:path>
              <a:path w="2132965" h="1138554">
                <a:moveTo>
                  <a:pt x="1077447" y="643398"/>
                </a:moveTo>
                <a:lnTo>
                  <a:pt x="914548" y="643398"/>
                </a:lnTo>
                <a:lnTo>
                  <a:pt x="1077272" y="642873"/>
                </a:lnTo>
                <a:lnTo>
                  <a:pt x="1077447" y="643398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2591" y="3117243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0" y="200299"/>
                </a:moveTo>
                <a:lnTo>
                  <a:pt x="710923" y="115424"/>
                </a:lnTo>
                <a:lnTo>
                  <a:pt x="839523" y="240949"/>
                </a:lnTo>
                <a:lnTo>
                  <a:pt x="914548" y="643398"/>
                </a:lnTo>
                <a:lnTo>
                  <a:pt x="1077272" y="642873"/>
                </a:lnTo>
                <a:lnTo>
                  <a:pt x="1128897" y="798448"/>
                </a:lnTo>
                <a:lnTo>
                  <a:pt x="1236072" y="883398"/>
                </a:lnTo>
                <a:lnTo>
                  <a:pt x="1364672" y="850123"/>
                </a:lnTo>
                <a:lnTo>
                  <a:pt x="1375397" y="739373"/>
                </a:lnTo>
                <a:lnTo>
                  <a:pt x="1353947" y="632298"/>
                </a:lnTo>
                <a:lnTo>
                  <a:pt x="1343247" y="554773"/>
                </a:lnTo>
                <a:lnTo>
                  <a:pt x="1471847" y="499373"/>
                </a:lnTo>
                <a:lnTo>
                  <a:pt x="1446847" y="624898"/>
                </a:lnTo>
                <a:lnTo>
                  <a:pt x="1618321" y="695048"/>
                </a:lnTo>
                <a:lnTo>
                  <a:pt x="1743371" y="580623"/>
                </a:lnTo>
                <a:lnTo>
                  <a:pt x="1750496" y="429249"/>
                </a:lnTo>
                <a:lnTo>
                  <a:pt x="1661196" y="240949"/>
                </a:lnTo>
                <a:lnTo>
                  <a:pt x="1710546" y="0"/>
                </a:lnTo>
                <a:lnTo>
                  <a:pt x="1839821" y="4624"/>
                </a:lnTo>
                <a:lnTo>
                  <a:pt x="1873671" y="86349"/>
                </a:lnTo>
                <a:lnTo>
                  <a:pt x="2132770" y="56349"/>
                </a:lnTo>
                <a:lnTo>
                  <a:pt x="2118470" y="1138097"/>
                </a:lnTo>
                <a:lnTo>
                  <a:pt x="0" y="1138097"/>
                </a:lnTo>
                <a:lnTo>
                  <a:pt x="0" y="200299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89016" y="2494232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404" y="358111"/>
                </a:moveTo>
                <a:lnTo>
                  <a:pt x="914548" y="358111"/>
                </a:lnTo>
                <a:lnTo>
                  <a:pt x="1075322" y="306461"/>
                </a:lnTo>
                <a:lnTo>
                  <a:pt x="1721921" y="121862"/>
                </a:lnTo>
                <a:lnTo>
                  <a:pt x="1918421" y="103362"/>
                </a:lnTo>
                <a:lnTo>
                  <a:pt x="2011296" y="73812"/>
                </a:lnTo>
                <a:lnTo>
                  <a:pt x="2129170" y="0"/>
                </a:lnTo>
                <a:lnTo>
                  <a:pt x="2124181" y="306461"/>
                </a:lnTo>
                <a:lnTo>
                  <a:pt x="1607596" y="306461"/>
                </a:lnTo>
                <a:lnTo>
                  <a:pt x="1581921" y="332311"/>
                </a:lnTo>
                <a:lnTo>
                  <a:pt x="1068172" y="332311"/>
                </a:lnTo>
                <a:lnTo>
                  <a:pt x="1047404" y="358111"/>
                </a:lnTo>
                <a:close/>
              </a:path>
              <a:path w="2129790" h="794385">
                <a:moveTo>
                  <a:pt x="2118470" y="657186"/>
                </a:moveTo>
                <a:lnTo>
                  <a:pt x="1886271" y="657186"/>
                </a:lnTo>
                <a:lnTo>
                  <a:pt x="1871971" y="612886"/>
                </a:lnTo>
                <a:lnTo>
                  <a:pt x="1723721" y="594236"/>
                </a:lnTo>
                <a:lnTo>
                  <a:pt x="1725496" y="354436"/>
                </a:lnTo>
                <a:lnTo>
                  <a:pt x="1607596" y="306461"/>
                </a:lnTo>
                <a:lnTo>
                  <a:pt x="2124181" y="306461"/>
                </a:lnTo>
                <a:lnTo>
                  <a:pt x="2118470" y="657186"/>
                </a:lnTo>
                <a:close/>
              </a:path>
              <a:path w="2129790" h="794385">
                <a:moveTo>
                  <a:pt x="0" y="793785"/>
                </a:moveTo>
                <a:lnTo>
                  <a:pt x="3574" y="457836"/>
                </a:lnTo>
                <a:lnTo>
                  <a:pt x="489424" y="402436"/>
                </a:lnTo>
                <a:lnTo>
                  <a:pt x="687473" y="325561"/>
                </a:lnTo>
                <a:lnTo>
                  <a:pt x="914548" y="358111"/>
                </a:lnTo>
                <a:lnTo>
                  <a:pt x="1047404" y="358111"/>
                </a:lnTo>
                <a:lnTo>
                  <a:pt x="1004098" y="411911"/>
                </a:lnTo>
                <a:lnTo>
                  <a:pt x="1014615" y="472586"/>
                </a:lnTo>
                <a:lnTo>
                  <a:pt x="450124" y="472586"/>
                </a:lnTo>
                <a:lnTo>
                  <a:pt x="117899" y="491036"/>
                </a:lnTo>
                <a:lnTo>
                  <a:pt x="24999" y="590761"/>
                </a:lnTo>
                <a:lnTo>
                  <a:pt x="164349" y="638736"/>
                </a:lnTo>
                <a:lnTo>
                  <a:pt x="327285" y="638736"/>
                </a:lnTo>
                <a:lnTo>
                  <a:pt x="639473" y="723636"/>
                </a:lnTo>
                <a:lnTo>
                  <a:pt x="0" y="793785"/>
                </a:lnTo>
                <a:close/>
              </a:path>
              <a:path w="2129790" h="794385">
                <a:moveTo>
                  <a:pt x="1264647" y="454136"/>
                </a:moveTo>
                <a:lnTo>
                  <a:pt x="1114597" y="343336"/>
                </a:lnTo>
                <a:lnTo>
                  <a:pt x="1068172" y="332311"/>
                </a:lnTo>
                <a:lnTo>
                  <a:pt x="1581921" y="332311"/>
                </a:lnTo>
                <a:lnTo>
                  <a:pt x="1468272" y="446736"/>
                </a:lnTo>
                <a:lnTo>
                  <a:pt x="1264647" y="454136"/>
                </a:lnTo>
                <a:close/>
              </a:path>
              <a:path w="2129790" h="794385">
                <a:moveTo>
                  <a:pt x="985998" y="627636"/>
                </a:moveTo>
                <a:lnTo>
                  <a:pt x="450124" y="472586"/>
                </a:lnTo>
                <a:lnTo>
                  <a:pt x="1014615" y="472586"/>
                </a:lnTo>
                <a:lnTo>
                  <a:pt x="1039572" y="616561"/>
                </a:lnTo>
                <a:lnTo>
                  <a:pt x="985998" y="627636"/>
                </a:lnTo>
                <a:close/>
              </a:path>
              <a:path w="2129790" h="794385">
                <a:moveTo>
                  <a:pt x="327285" y="638736"/>
                </a:moveTo>
                <a:lnTo>
                  <a:pt x="164349" y="638736"/>
                </a:lnTo>
                <a:lnTo>
                  <a:pt x="300074" y="631336"/>
                </a:lnTo>
                <a:lnTo>
                  <a:pt x="327285" y="63873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89016" y="2494232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73" y="723636"/>
                </a:moveTo>
                <a:lnTo>
                  <a:pt x="0" y="793785"/>
                </a:lnTo>
                <a:lnTo>
                  <a:pt x="3574" y="457836"/>
                </a:lnTo>
                <a:lnTo>
                  <a:pt x="489424" y="402436"/>
                </a:lnTo>
                <a:lnTo>
                  <a:pt x="687473" y="325561"/>
                </a:lnTo>
                <a:lnTo>
                  <a:pt x="914548" y="358111"/>
                </a:lnTo>
                <a:lnTo>
                  <a:pt x="1075322" y="306461"/>
                </a:lnTo>
                <a:lnTo>
                  <a:pt x="1721921" y="121862"/>
                </a:lnTo>
                <a:lnTo>
                  <a:pt x="1918421" y="103362"/>
                </a:lnTo>
                <a:lnTo>
                  <a:pt x="2011295" y="73812"/>
                </a:lnTo>
                <a:lnTo>
                  <a:pt x="2129170" y="0"/>
                </a:lnTo>
                <a:lnTo>
                  <a:pt x="2118470" y="657186"/>
                </a:lnTo>
                <a:lnTo>
                  <a:pt x="1886271" y="657186"/>
                </a:lnTo>
                <a:lnTo>
                  <a:pt x="1871971" y="612886"/>
                </a:lnTo>
                <a:lnTo>
                  <a:pt x="1723721" y="594236"/>
                </a:lnTo>
                <a:lnTo>
                  <a:pt x="1725496" y="354436"/>
                </a:lnTo>
                <a:lnTo>
                  <a:pt x="1607596" y="306461"/>
                </a:lnTo>
                <a:lnTo>
                  <a:pt x="1468272" y="446736"/>
                </a:lnTo>
                <a:lnTo>
                  <a:pt x="1264647" y="454136"/>
                </a:lnTo>
                <a:lnTo>
                  <a:pt x="1114597" y="343336"/>
                </a:lnTo>
                <a:lnTo>
                  <a:pt x="1068172" y="332311"/>
                </a:lnTo>
                <a:lnTo>
                  <a:pt x="1004097" y="411911"/>
                </a:lnTo>
                <a:lnTo>
                  <a:pt x="1039572" y="616561"/>
                </a:lnTo>
                <a:lnTo>
                  <a:pt x="985998" y="627636"/>
                </a:lnTo>
                <a:lnTo>
                  <a:pt x="450124" y="472586"/>
                </a:lnTo>
                <a:lnTo>
                  <a:pt x="117899" y="491036"/>
                </a:lnTo>
                <a:lnTo>
                  <a:pt x="24999" y="590761"/>
                </a:lnTo>
                <a:lnTo>
                  <a:pt x="164349" y="638736"/>
                </a:lnTo>
                <a:lnTo>
                  <a:pt x="300074" y="631336"/>
                </a:lnTo>
                <a:lnTo>
                  <a:pt x="639473" y="723636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96166" y="2453612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81"/>
                </a:moveTo>
                <a:lnTo>
                  <a:pt x="0" y="0"/>
                </a:lnTo>
                <a:lnTo>
                  <a:pt x="2111320" y="7379"/>
                </a:lnTo>
                <a:lnTo>
                  <a:pt x="1961271" y="103382"/>
                </a:lnTo>
                <a:lnTo>
                  <a:pt x="1679046" y="136607"/>
                </a:lnTo>
                <a:lnTo>
                  <a:pt x="1010477" y="332281"/>
                </a:lnTo>
                <a:lnTo>
                  <a:pt x="678773" y="332281"/>
                </a:lnTo>
                <a:lnTo>
                  <a:pt x="464399" y="420906"/>
                </a:lnTo>
                <a:lnTo>
                  <a:pt x="0" y="479981"/>
                </a:lnTo>
                <a:close/>
              </a:path>
              <a:path w="2111375" h="480060">
                <a:moveTo>
                  <a:pt x="871673" y="372906"/>
                </a:moveTo>
                <a:lnTo>
                  <a:pt x="678773" y="332281"/>
                </a:lnTo>
                <a:lnTo>
                  <a:pt x="1010477" y="332281"/>
                </a:lnTo>
                <a:lnTo>
                  <a:pt x="871673" y="372906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96166" y="2453612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81"/>
                </a:moveTo>
                <a:lnTo>
                  <a:pt x="0" y="0"/>
                </a:lnTo>
                <a:lnTo>
                  <a:pt x="2111320" y="7379"/>
                </a:lnTo>
                <a:lnTo>
                  <a:pt x="1961271" y="103382"/>
                </a:lnTo>
                <a:lnTo>
                  <a:pt x="1679046" y="136607"/>
                </a:lnTo>
                <a:lnTo>
                  <a:pt x="871673" y="372906"/>
                </a:lnTo>
                <a:lnTo>
                  <a:pt x="678773" y="332281"/>
                </a:lnTo>
                <a:lnTo>
                  <a:pt x="464399" y="420906"/>
                </a:lnTo>
                <a:lnTo>
                  <a:pt x="0" y="479981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07691" y="515361"/>
            <a:ext cx="2093695" cy="1812296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04914" y="3942551"/>
            <a:ext cx="528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Grass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0788" y="3250608"/>
            <a:ext cx="312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Cat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27519" y="2500935"/>
            <a:ext cx="341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Sky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2700000">
            <a:off x="5768325" y="2725475"/>
            <a:ext cx="4976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80" dirty="0">
                <a:latin typeface="Arial"/>
                <a:cs typeface="Arial"/>
              </a:rPr>
              <a:t>T</a:t>
            </a:r>
            <a:r>
              <a:rPr sz="1400" b="1" spc="-5" dirty="0">
                <a:latin typeface="Arial"/>
                <a:cs typeface="Arial"/>
              </a:rPr>
              <a:t>rees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549" y="1393290"/>
            <a:ext cx="3724753" cy="2224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40026" y="1167555"/>
            <a:ext cx="4232207" cy="2717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36563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R-CNN </a:t>
            </a:r>
            <a:r>
              <a:rPr sz="2800" dirty="0">
                <a:solidFill>
                  <a:srgbClr val="000000"/>
                </a:solidFill>
              </a:rPr>
              <a:t>vs </a:t>
            </a:r>
            <a:r>
              <a:rPr sz="2800" spc="-5" dirty="0">
                <a:solidFill>
                  <a:srgbClr val="000000"/>
                </a:solidFill>
              </a:rPr>
              <a:t>Fast</a:t>
            </a:r>
            <a:r>
              <a:rPr sz="2800" spc="-10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3024" y="4172526"/>
            <a:ext cx="5000625" cy="3867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Arial"/>
                <a:cs typeface="Arial"/>
              </a:rPr>
              <a:t>Girshick et al, </a:t>
            </a:r>
            <a:r>
              <a:rPr sz="800" dirty="0">
                <a:latin typeface="Arial"/>
                <a:cs typeface="Arial"/>
              </a:rPr>
              <a:t>“Rich </a:t>
            </a:r>
            <a:r>
              <a:rPr sz="800" spc="-5" dirty="0">
                <a:latin typeface="Arial"/>
                <a:cs typeface="Arial"/>
              </a:rPr>
              <a:t>feature hierarchies for accurate object detection and </a:t>
            </a:r>
            <a:r>
              <a:rPr sz="800" dirty="0">
                <a:latin typeface="Arial"/>
                <a:cs typeface="Arial"/>
              </a:rPr>
              <a:t>semantic segmentation”, </a:t>
            </a:r>
            <a:r>
              <a:rPr sz="800" spc="-5" dirty="0">
                <a:latin typeface="Arial"/>
                <a:cs typeface="Arial"/>
              </a:rPr>
              <a:t>CVPR 2014.  He et al, </a:t>
            </a:r>
            <a:r>
              <a:rPr sz="800" dirty="0">
                <a:latin typeface="Arial"/>
                <a:cs typeface="Arial"/>
              </a:rPr>
              <a:t>“Spatial </a:t>
            </a:r>
            <a:r>
              <a:rPr sz="800" spc="-5" dirty="0">
                <a:latin typeface="Arial"/>
                <a:cs typeface="Arial"/>
              </a:rPr>
              <a:t>pyramid pooling in deep </a:t>
            </a:r>
            <a:r>
              <a:rPr sz="800" dirty="0">
                <a:latin typeface="Arial"/>
                <a:cs typeface="Arial"/>
              </a:rPr>
              <a:t>convolutional </a:t>
            </a:r>
            <a:r>
              <a:rPr sz="800" spc="-5" dirty="0">
                <a:latin typeface="Arial"/>
                <a:cs typeface="Arial"/>
              </a:rPr>
              <a:t>networks for </a:t>
            </a:r>
            <a:r>
              <a:rPr sz="800" dirty="0">
                <a:latin typeface="Arial"/>
                <a:cs typeface="Arial"/>
              </a:rPr>
              <a:t>visual recognition”, </a:t>
            </a:r>
            <a:r>
              <a:rPr sz="800" spc="-5" dirty="0">
                <a:latin typeface="Arial"/>
                <a:cs typeface="Arial"/>
              </a:rPr>
              <a:t>ECCV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Girshick, </a:t>
            </a:r>
            <a:r>
              <a:rPr sz="800" dirty="0">
                <a:latin typeface="Arial"/>
                <a:cs typeface="Arial"/>
              </a:rPr>
              <a:t>“Fast </a:t>
            </a:r>
            <a:r>
              <a:rPr sz="800" spc="-5" dirty="0">
                <a:latin typeface="Arial"/>
                <a:cs typeface="Arial"/>
              </a:rPr>
              <a:t>R-CNN”, ICCV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0026" y="1167555"/>
            <a:ext cx="4232207" cy="2717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549" y="1393290"/>
            <a:ext cx="3724753" cy="2224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36563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R-CNN </a:t>
            </a:r>
            <a:r>
              <a:rPr sz="2800" dirty="0">
                <a:solidFill>
                  <a:srgbClr val="000000"/>
                </a:solidFill>
              </a:rPr>
              <a:t>vs </a:t>
            </a:r>
            <a:r>
              <a:rPr sz="2800" spc="-5" dirty="0">
                <a:solidFill>
                  <a:srgbClr val="000000"/>
                </a:solidFill>
              </a:rPr>
              <a:t>Fast</a:t>
            </a:r>
            <a:r>
              <a:rPr sz="2800" spc="-10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5903638" y="3391818"/>
            <a:ext cx="759460" cy="0"/>
          </a:xfrm>
          <a:custGeom>
            <a:avLst/>
            <a:gdLst/>
            <a:ahLst/>
            <a:cxnLst/>
            <a:rect l="l" t="t" r="r" b="b"/>
            <a:pathLst>
              <a:path w="759459">
                <a:moveTo>
                  <a:pt x="0" y="0"/>
                </a:moveTo>
                <a:lnTo>
                  <a:pt x="759298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07663" y="3350818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28710" y="2980048"/>
            <a:ext cx="208343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Runtime dominated  by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region</a:t>
            </a:r>
            <a:r>
              <a:rPr sz="18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proposals!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24" y="4172526"/>
            <a:ext cx="5000625" cy="3867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Arial"/>
                <a:cs typeface="Arial"/>
              </a:rPr>
              <a:t>Girshick et al, </a:t>
            </a:r>
            <a:r>
              <a:rPr sz="800" dirty="0">
                <a:latin typeface="Arial"/>
                <a:cs typeface="Arial"/>
              </a:rPr>
              <a:t>“Rich </a:t>
            </a:r>
            <a:r>
              <a:rPr sz="800" spc="-5" dirty="0">
                <a:latin typeface="Arial"/>
                <a:cs typeface="Arial"/>
              </a:rPr>
              <a:t>feature hierarchies for accurate object detection and </a:t>
            </a:r>
            <a:r>
              <a:rPr sz="800" dirty="0">
                <a:latin typeface="Arial"/>
                <a:cs typeface="Arial"/>
              </a:rPr>
              <a:t>semantic segmentation”, </a:t>
            </a:r>
            <a:r>
              <a:rPr sz="800" spc="-5" dirty="0">
                <a:latin typeface="Arial"/>
                <a:cs typeface="Arial"/>
              </a:rPr>
              <a:t>CVPR 2014.  He et al, </a:t>
            </a:r>
            <a:r>
              <a:rPr sz="800" dirty="0">
                <a:latin typeface="Arial"/>
                <a:cs typeface="Arial"/>
              </a:rPr>
              <a:t>“Spatial </a:t>
            </a:r>
            <a:r>
              <a:rPr sz="800" spc="-5" dirty="0">
                <a:latin typeface="Arial"/>
                <a:cs typeface="Arial"/>
              </a:rPr>
              <a:t>pyramid pooling in deep </a:t>
            </a:r>
            <a:r>
              <a:rPr sz="800" dirty="0">
                <a:latin typeface="Arial"/>
                <a:cs typeface="Arial"/>
              </a:rPr>
              <a:t>convolutional </a:t>
            </a:r>
            <a:r>
              <a:rPr sz="800" spc="-5" dirty="0">
                <a:latin typeface="Arial"/>
                <a:cs typeface="Arial"/>
              </a:rPr>
              <a:t>networks for </a:t>
            </a:r>
            <a:r>
              <a:rPr sz="800" dirty="0">
                <a:latin typeface="Arial"/>
                <a:cs typeface="Arial"/>
              </a:rPr>
              <a:t>visual recognition”, </a:t>
            </a:r>
            <a:r>
              <a:rPr sz="800" spc="-5" dirty="0">
                <a:latin typeface="Arial"/>
                <a:cs typeface="Arial"/>
              </a:rPr>
              <a:t>ECCV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Girshick, </a:t>
            </a:r>
            <a:r>
              <a:rPr sz="800" dirty="0">
                <a:latin typeface="Arial"/>
                <a:cs typeface="Arial"/>
              </a:rPr>
              <a:t>“Fast </a:t>
            </a:r>
            <a:r>
              <a:rPr sz="800" spc="-5" dirty="0">
                <a:latin typeface="Arial"/>
                <a:cs typeface="Arial"/>
              </a:rPr>
              <a:t>R-CNN”, ICCV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138379"/>
            <a:ext cx="257810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Fast</a:t>
            </a:r>
            <a:r>
              <a:rPr sz="28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sz="2800"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R-CNN: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>
                <a:solidFill>
                  <a:srgbClr val="000000"/>
                </a:solidFill>
              </a:rPr>
              <a:t>Make </a:t>
            </a:r>
            <a:r>
              <a:rPr spc="-5" dirty="0">
                <a:solidFill>
                  <a:srgbClr val="000000"/>
                </a:solidFill>
              </a:rPr>
              <a:t>CNN do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proposals!</a:t>
            </a:r>
          </a:p>
        </p:txBody>
      </p:sp>
      <p:sp>
        <p:nvSpPr>
          <p:cNvPr id="3" name="object 3"/>
          <p:cNvSpPr/>
          <p:nvPr/>
        </p:nvSpPr>
        <p:spPr>
          <a:xfrm>
            <a:off x="3301393" y="89024"/>
            <a:ext cx="5506165" cy="4478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618" y="89024"/>
            <a:ext cx="2200910" cy="568325"/>
          </a:xfrm>
          <a:custGeom>
            <a:avLst/>
            <a:gdLst/>
            <a:ahLst/>
            <a:cxnLst/>
            <a:rect l="l" t="t" r="r" b="b"/>
            <a:pathLst>
              <a:path w="2200910" h="568325">
                <a:moveTo>
                  <a:pt x="0" y="0"/>
                </a:moveTo>
                <a:lnTo>
                  <a:pt x="2200795" y="0"/>
                </a:lnTo>
                <a:lnTo>
                  <a:pt x="2200795" y="567898"/>
                </a:lnTo>
                <a:lnTo>
                  <a:pt x="0" y="5678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624" y="4277177"/>
            <a:ext cx="488696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Ren et al, </a:t>
            </a:r>
            <a:r>
              <a:rPr sz="800" dirty="0">
                <a:latin typeface="Arial"/>
                <a:cs typeface="Arial"/>
              </a:rPr>
              <a:t>“Faster </a:t>
            </a:r>
            <a:r>
              <a:rPr sz="800" spc="-5" dirty="0">
                <a:latin typeface="Arial"/>
                <a:cs typeface="Arial"/>
              </a:rPr>
              <a:t>R-CNN: </a:t>
            </a:r>
            <a:r>
              <a:rPr sz="800" spc="-20" dirty="0">
                <a:latin typeface="Arial"/>
                <a:cs typeface="Arial"/>
              </a:rPr>
              <a:t>Towards </a:t>
            </a:r>
            <a:r>
              <a:rPr sz="800" spc="-10" dirty="0">
                <a:latin typeface="Arial"/>
                <a:cs typeface="Arial"/>
              </a:rPr>
              <a:t>Real-Time </a:t>
            </a:r>
            <a:r>
              <a:rPr sz="800" spc="-5" dirty="0">
                <a:latin typeface="Arial"/>
                <a:cs typeface="Arial"/>
              </a:rPr>
              <a:t>Object Detection with Region Proposal Networks”, NIPS 2015  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2015, Ross Girshick; </a:t>
            </a:r>
            <a:r>
              <a:rPr sz="800" dirty="0">
                <a:latin typeface="Arial"/>
                <a:cs typeface="Arial"/>
              </a:rPr>
              <a:t>reproduced </a:t>
            </a:r>
            <a:r>
              <a:rPr sz="800" spc="-5" dirty="0">
                <a:latin typeface="Arial"/>
                <a:cs typeface="Arial"/>
              </a:rPr>
              <a:t>with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724" y="1527327"/>
            <a:ext cx="3347720" cy="2233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Insert </a:t>
            </a:r>
            <a:r>
              <a:rPr sz="1800" b="1" spc="-5" dirty="0">
                <a:latin typeface="Arial"/>
                <a:cs typeface="Arial"/>
              </a:rPr>
              <a:t>Region Proposal  Network </a:t>
            </a:r>
            <a:r>
              <a:rPr sz="1800" b="1" dirty="0">
                <a:latin typeface="Arial"/>
                <a:cs typeface="Arial"/>
              </a:rPr>
              <a:t>(RPN) 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  proposals from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Otherwise </a:t>
            </a:r>
            <a:r>
              <a:rPr sz="1800" dirty="0">
                <a:latin typeface="Arial"/>
                <a:cs typeface="Arial"/>
              </a:rPr>
              <a:t>same </a:t>
            </a:r>
            <a:r>
              <a:rPr sz="1800" spc="-5" dirty="0">
                <a:latin typeface="Arial"/>
                <a:cs typeface="Arial"/>
              </a:rPr>
              <a:t>as Fast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R-CNN:  Crop features for each proposal,  </a:t>
            </a:r>
            <a:r>
              <a:rPr sz="1800" dirty="0">
                <a:latin typeface="Arial"/>
                <a:cs typeface="Arial"/>
              </a:rPr>
              <a:t>classify </a:t>
            </a:r>
            <a:r>
              <a:rPr sz="1800" spc="-5" dirty="0">
                <a:latin typeface="Arial"/>
                <a:cs typeface="Arial"/>
              </a:rPr>
              <a:t>each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4468" y="1470569"/>
            <a:ext cx="2486660" cy="2131695"/>
          </a:xfrm>
          <a:custGeom>
            <a:avLst/>
            <a:gdLst/>
            <a:ahLst/>
            <a:cxnLst/>
            <a:rect l="l" t="t" r="r" b="b"/>
            <a:pathLst>
              <a:path w="2486660" h="2131695">
                <a:moveTo>
                  <a:pt x="0" y="0"/>
                </a:moveTo>
                <a:lnTo>
                  <a:pt x="2486445" y="0"/>
                </a:lnTo>
                <a:lnTo>
                  <a:pt x="2486445" y="2131548"/>
                </a:lnTo>
                <a:lnTo>
                  <a:pt x="0" y="21315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0913" y="1285822"/>
            <a:ext cx="184785" cy="2316480"/>
          </a:xfrm>
          <a:custGeom>
            <a:avLst/>
            <a:gdLst/>
            <a:ahLst/>
            <a:cxnLst/>
            <a:rect l="l" t="t" r="r" b="b"/>
            <a:pathLst>
              <a:path w="184785" h="2316479">
                <a:moveTo>
                  <a:pt x="0" y="2316295"/>
                </a:moveTo>
                <a:lnTo>
                  <a:pt x="0" y="184747"/>
                </a:lnTo>
                <a:lnTo>
                  <a:pt x="184724" y="0"/>
                </a:lnTo>
                <a:lnTo>
                  <a:pt x="184724" y="2131545"/>
                </a:lnTo>
                <a:lnTo>
                  <a:pt x="0" y="2316295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2486445" y="184747"/>
                </a:moveTo>
                <a:lnTo>
                  <a:pt x="0" y="184747"/>
                </a:lnTo>
                <a:lnTo>
                  <a:pt x="184724" y="0"/>
                </a:lnTo>
                <a:lnTo>
                  <a:pt x="2671169" y="0"/>
                </a:lnTo>
                <a:lnTo>
                  <a:pt x="2486445" y="184747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4468" y="1285822"/>
            <a:ext cx="2671445" cy="2316480"/>
          </a:xfrm>
          <a:custGeom>
            <a:avLst/>
            <a:gdLst/>
            <a:ahLst/>
            <a:cxnLst/>
            <a:rect l="l" t="t" r="r" b="b"/>
            <a:pathLst>
              <a:path w="2671445" h="2316479">
                <a:moveTo>
                  <a:pt x="0" y="184747"/>
                </a:moveTo>
                <a:lnTo>
                  <a:pt x="184724" y="0"/>
                </a:lnTo>
                <a:lnTo>
                  <a:pt x="2671169" y="0"/>
                </a:lnTo>
                <a:lnTo>
                  <a:pt x="2671169" y="2131545"/>
                </a:lnTo>
                <a:lnTo>
                  <a:pt x="2486444" y="2316295"/>
                </a:lnTo>
                <a:lnTo>
                  <a:pt x="0" y="2316295"/>
                </a:lnTo>
                <a:lnTo>
                  <a:pt x="0" y="18474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0" y="184747"/>
                </a:moveTo>
                <a:lnTo>
                  <a:pt x="2486444" y="184747"/>
                </a:lnTo>
                <a:lnTo>
                  <a:pt x="267116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7092" y="1459397"/>
            <a:ext cx="2478582" cy="2142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0223" y="37813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Region </a:t>
            </a:r>
            <a:r>
              <a:rPr sz="3000" spc="-10" dirty="0">
                <a:solidFill>
                  <a:srgbClr val="000000"/>
                </a:solidFill>
              </a:rPr>
              <a:t>Proposal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Network</a:t>
            </a:r>
            <a:endParaRPr sz="3000"/>
          </a:p>
        </p:txBody>
      </p:sp>
      <p:sp>
        <p:nvSpPr>
          <p:cNvPr id="9" name="object 9"/>
          <p:cNvSpPr/>
          <p:nvPr/>
        </p:nvSpPr>
        <p:spPr>
          <a:xfrm>
            <a:off x="133999" y="1465397"/>
            <a:ext cx="2486569" cy="215237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1351207"/>
                </a:moveTo>
                <a:lnTo>
                  <a:pt x="0" y="0"/>
                </a:ln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0"/>
                </a:move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26544" y="245269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474468" y="1465397"/>
          <a:ext cx="2489199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79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599020" y="3671279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959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Input Image  </a:t>
            </a:r>
            <a:r>
              <a:rPr sz="1400" dirty="0">
                <a:latin typeface="Arial"/>
                <a:cs typeface="Arial"/>
              </a:rPr>
              <a:t>(e.g. 3 x </a:t>
            </a:r>
            <a:r>
              <a:rPr sz="1400" spc="-5" dirty="0">
                <a:latin typeface="Arial"/>
                <a:cs typeface="Arial"/>
              </a:rPr>
              <a:t>640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22864" y="3890478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7272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 features  </a:t>
            </a:r>
            <a:r>
              <a:rPr sz="1400" dirty="0">
                <a:latin typeface="Arial"/>
                <a:cs typeface="Arial"/>
              </a:rPr>
              <a:t>(e.g. </a:t>
            </a:r>
            <a:r>
              <a:rPr sz="1400" spc="-5" dirty="0">
                <a:latin typeface="Arial"/>
                <a:cs typeface="Arial"/>
              </a:rPr>
              <a:t>512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4468" y="1470569"/>
            <a:ext cx="2486660" cy="2131695"/>
          </a:xfrm>
          <a:custGeom>
            <a:avLst/>
            <a:gdLst/>
            <a:ahLst/>
            <a:cxnLst/>
            <a:rect l="l" t="t" r="r" b="b"/>
            <a:pathLst>
              <a:path w="2486660" h="2131695">
                <a:moveTo>
                  <a:pt x="0" y="0"/>
                </a:moveTo>
                <a:lnTo>
                  <a:pt x="2486445" y="0"/>
                </a:lnTo>
                <a:lnTo>
                  <a:pt x="2486445" y="2131548"/>
                </a:lnTo>
                <a:lnTo>
                  <a:pt x="0" y="21315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0913" y="1285822"/>
            <a:ext cx="184785" cy="2316480"/>
          </a:xfrm>
          <a:custGeom>
            <a:avLst/>
            <a:gdLst/>
            <a:ahLst/>
            <a:cxnLst/>
            <a:rect l="l" t="t" r="r" b="b"/>
            <a:pathLst>
              <a:path w="184785" h="2316479">
                <a:moveTo>
                  <a:pt x="0" y="2316295"/>
                </a:moveTo>
                <a:lnTo>
                  <a:pt x="0" y="184747"/>
                </a:lnTo>
                <a:lnTo>
                  <a:pt x="184724" y="0"/>
                </a:lnTo>
                <a:lnTo>
                  <a:pt x="184724" y="2131545"/>
                </a:lnTo>
                <a:lnTo>
                  <a:pt x="0" y="2316295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2486445" y="184747"/>
                </a:moveTo>
                <a:lnTo>
                  <a:pt x="0" y="184747"/>
                </a:lnTo>
                <a:lnTo>
                  <a:pt x="184724" y="0"/>
                </a:lnTo>
                <a:lnTo>
                  <a:pt x="2671169" y="0"/>
                </a:lnTo>
                <a:lnTo>
                  <a:pt x="2486445" y="184747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4468" y="1285822"/>
            <a:ext cx="2671445" cy="2316480"/>
          </a:xfrm>
          <a:custGeom>
            <a:avLst/>
            <a:gdLst/>
            <a:ahLst/>
            <a:cxnLst/>
            <a:rect l="l" t="t" r="r" b="b"/>
            <a:pathLst>
              <a:path w="2671445" h="2316479">
                <a:moveTo>
                  <a:pt x="0" y="184747"/>
                </a:moveTo>
                <a:lnTo>
                  <a:pt x="184724" y="0"/>
                </a:lnTo>
                <a:lnTo>
                  <a:pt x="2671169" y="0"/>
                </a:lnTo>
                <a:lnTo>
                  <a:pt x="2671169" y="2131545"/>
                </a:lnTo>
                <a:lnTo>
                  <a:pt x="2486444" y="2316295"/>
                </a:lnTo>
                <a:lnTo>
                  <a:pt x="0" y="2316295"/>
                </a:lnTo>
                <a:lnTo>
                  <a:pt x="0" y="18474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0" y="184747"/>
                </a:moveTo>
                <a:lnTo>
                  <a:pt x="2486444" y="184747"/>
                </a:lnTo>
                <a:lnTo>
                  <a:pt x="267116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7092" y="1459397"/>
            <a:ext cx="2478582" cy="2142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0223" y="37813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Region </a:t>
            </a:r>
            <a:r>
              <a:rPr sz="3000" spc="-10" dirty="0">
                <a:solidFill>
                  <a:srgbClr val="000000"/>
                </a:solidFill>
              </a:rPr>
              <a:t>Proposal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Network</a:t>
            </a:r>
            <a:endParaRPr sz="3000"/>
          </a:p>
        </p:txBody>
      </p:sp>
      <p:sp>
        <p:nvSpPr>
          <p:cNvPr id="9" name="object 9"/>
          <p:cNvSpPr/>
          <p:nvPr/>
        </p:nvSpPr>
        <p:spPr>
          <a:xfrm>
            <a:off x="133999" y="1465397"/>
            <a:ext cx="2486569" cy="215237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1351207"/>
                </a:moveTo>
                <a:lnTo>
                  <a:pt x="0" y="0"/>
                </a:ln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0"/>
                </a:move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26544" y="245269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892" y="1465397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2120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74468" y="3297393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91516" y="1469497"/>
            <a:ext cx="0" cy="1521460"/>
          </a:xfrm>
          <a:custGeom>
            <a:avLst/>
            <a:gdLst/>
            <a:ahLst/>
            <a:cxnLst/>
            <a:rect l="l" t="t" r="r" b="b"/>
            <a:pathLst>
              <a:path h="1521460">
                <a:moveTo>
                  <a:pt x="0" y="0"/>
                </a:moveTo>
                <a:lnTo>
                  <a:pt x="0" y="152114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1516" y="3300243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1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96316" y="1469497"/>
            <a:ext cx="0" cy="607060"/>
          </a:xfrm>
          <a:custGeom>
            <a:avLst/>
            <a:gdLst/>
            <a:ahLst/>
            <a:cxnLst/>
            <a:rect l="l" t="t" r="r" b="b"/>
            <a:pathLst>
              <a:path h="607060">
                <a:moveTo>
                  <a:pt x="0" y="0"/>
                </a:moveTo>
                <a:lnTo>
                  <a:pt x="0" y="60673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96316" y="2385835"/>
            <a:ext cx="0" cy="1216660"/>
          </a:xfrm>
          <a:custGeom>
            <a:avLst/>
            <a:gdLst/>
            <a:ahLst/>
            <a:cxnLst/>
            <a:rect l="l" t="t" r="r" b="b"/>
            <a:pathLst>
              <a:path h="1216660">
                <a:moveTo>
                  <a:pt x="0" y="0"/>
                </a:moveTo>
                <a:lnTo>
                  <a:pt x="0" y="121635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01115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05914" y="1469497"/>
            <a:ext cx="0" cy="911860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0"/>
                </a:moveTo>
                <a:lnTo>
                  <a:pt x="0" y="91153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5914" y="2690644"/>
            <a:ext cx="0" cy="911860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0"/>
                </a:moveTo>
                <a:lnTo>
                  <a:pt x="0" y="91154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10714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5513" y="1469497"/>
            <a:ext cx="0" cy="1216660"/>
          </a:xfrm>
          <a:custGeom>
            <a:avLst/>
            <a:gdLst/>
            <a:ahLst/>
            <a:cxnLst/>
            <a:rect l="l" t="t" r="r" b="b"/>
            <a:pathLst>
              <a:path h="1216660">
                <a:moveTo>
                  <a:pt x="0" y="0"/>
                </a:moveTo>
                <a:lnTo>
                  <a:pt x="0" y="121634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15513" y="2995444"/>
            <a:ext cx="0" cy="607060"/>
          </a:xfrm>
          <a:custGeom>
            <a:avLst/>
            <a:gdLst/>
            <a:ahLst/>
            <a:cxnLst/>
            <a:rect l="l" t="t" r="r" b="b"/>
            <a:pathLst>
              <a:path h="607060">
                <a:moveTo>
                  <a:pt x="0" y="0"/>
                </a:moveTo>
                <a:lnTo>
                  <a:pt x="0" y="60674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4468" y="2992593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4468" y="2687794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4468" y="238299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74468" y="207819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74468" y="1773391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99020" y="3671279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959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Input Image  </a:t>
            </a:r>
            <a:r>
              <a:rPr sz="1400" dirty="0">
                <a:latin typeface="Arial"/>
                <a:cs typeface="Arial"/>
              </a:rPr>
              <a:t>(e.g. 3 x </a:t>
            </a:r>
            <a:r>
              <a:rPr sz="1400" spc="-5" dirty="0">
                <a:latin typeface="Arial"/>
                <a:cs typeface="Arial"/>
              </a:rPr>
              <a:t>640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95749" y="3890478"/>
            <a:ext cx="1209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22864" y="4100027"/>
            <a:ext cx="1556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(e.g. </a:t>
            </a:r>
            <a:r>
              <a:rPr sz="1400" spc="-5" dirty="0">
                <a:latin typeface="Arial"/>
                <a:cs typeface="Arial"/>
              </a:rPr>
              <a:t>512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05613" y="431296"/>
            <a:ext cx="218122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Imagine an </a:t>
            </a:r>
            <a:r>
              <a:rPr sz="1600" b="1" spc="-5" dirty="0">
                <a:latin typeface="Arial"/>
                <a:cs typeface="Arial"/>
              </a:rPr>
              <a:t>anchor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box  </a:t>
            </a:r>
            <a:r>
              <a:rPr sz="1600" spc="-5" dirty="0">
                <a:latin typeface="Arial"/>
                <a:cs typeface="Arial"/>
              </a:rPr>
              <a:t>of fixed </a:t>
            </a:r>
            <a:r>
              <a:rPr sz="1600" dirty="0">
                <a:latin typeface="Arial"/>
                <a:cs typeface="Arial"/>
              </a:rPr>
              <a:t>size </a:t>
            </a:r>
            <a:r>
              <a:rPr sz="1600" spc="-5" dirty="0">
                <a:latin typeface="Arial"/>
                <a:cs typeface="Arial"/>
              </a:rPr>
              <a:t>at each  point in the feature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map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91616" y="1727793"/>
            <a:ext cx="1745614" cy="1616710"/>
          </a:xfrm>
          <a:custGeom>
            <a:avLst/>
            <a:gdLst/>
            <a:ahLst/>
            <a:cxnLst/>
            <a:rect l="l" t="t" r="r" b="b"/>
            <a:pathLst>
              <a:path w="1745614" h="1616710">
                <a:moveTo>
                  <a:pt x="0" y="0"/>
                </a:moveTo>
                <a:lnTo>
                  <a:pt x="1745096" y="0"/>
                </a:lnTo>
                <a:lnTo>
                  <a:pt x="1745096" y="1616099"/>
                </a:lnTo>
                <a:lnTo>
                  <a:pt x="0" y="1616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09365" y="2381035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0" y="0"/>
                </a:moveTo>
                <a:lnTo>
                  <a:pt x="309599" y="0"/>
                </a:lnTo>
                <a:lnTo>
                  <a:pt x="309599" y="309609"/>
                </a:lnTo>
                <a:lnTo>
                  <a:pt x="0" y="309609"/>
                </a:lnTo>
                <a:lnTo>
                  <a:pt x="0" y="0"/>
                </a:lnTo>
                <a:close/>
              </a:path>
            </a:pathLst>
          </a:custGeom>
          <a:solidFill>
            <a:srgbClr val="4985E8">
              <a:alpha val="523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82018" y="1422994"/>
            <a:ext cx="1745614" cy="1616710"/>
          </a:xfrm>
          <a:custGeom>
            <a:avLst/>
            <a:gdLst/>
            <a:ahLst/>
            <a:cxnLst/>
            <a:rect l="l" t="t" r="r" b="b"/>
            <a:pathLst>
              <a:path w="1745614" h="1616710">
                <a:moveTo>
                  <a:pt x="0" y="0"/>
                </a:moveTo>
                <a:lnTo>
                  <a:pt x="1745096" y="0"/>
                </a:lnTo>
                <a:lnTo>
                  <a:pt x="1745096" y="1616099"/>
                </a:lnTo>
                <a:lnTo>
                  <a:pt x="0" y="1616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99766" y="2076235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0" y="0"/>
                </a:moveTo>
                <a:lnTo>
                  <a:pt x="309599" y="0"/>
                </a:lnTo>
                <a:lnTo>
                  <a:pt x="309599" y="309599"/>
                </a:lnTo>
                <a:lnTo>
                  <a:pt x="0" y="309599"/>
                </a:lnTo>
                <a:lnTo>
                  <a:pt x="0" y="0"/>
                </a:lnTo>
                <a:close/>
              </a:path>
            </a:pathLst>
          </a:custGeom>
          <a:solidFill>
            <a:srgbClr val="4985E8">
              <a:alpha val="523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01215" y="2032593"/>
            <a:ext cx="1745614" cy="1616710"/>
          </a:xfrm>
          <a:custGeom>
            <a:avLst/>
            <a:gdLst/>
            <a:ahLst/>
            <a:cxnLst/>
            <a:rect l="l" t="t" r="r" b="b"/>
            <a:pathLst>
              <a:path w="1745614" h="1616710">
                <a:moveTo>
                  <a:pt x="0" y="0"/>
                </a:moveTo>
                <a:lnTo>
                  <a:pt x="1745096" y="0"/>
                </a:lnTo>
                <a:lnTo>
                  <a:pt x="1745096" y="1616099"/>
                </a:lnTo>
                <a:lnTo>
                  <a:pt x="0" y="1616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18964" y="2685844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0" y="0"/>
                </a:moveTo>
                <a:lnTo>
                  <a:pt x="309599" y="0"/>
                </a:lnTo>
                <a:lnTo>
                  <a:pt x="309599" y="309599"/>
                </a:lnTo>
                <a:lnTo>
                  <a:pt x="0" y="309599"/>
                </a:lnTo>
                <a:lnTo>
                  <a:pt x="0" y="0"/>
                </a:lnTo>
                <a:close/>
              </a:path>
            </a:pathLst>
          </a:custGeom>
          <a:solidFill>
            <a:srgbClr val="4985E8">
              <a:alpha val="523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77218" y="2337392"/>
            <a:ext cx="1745614" cy="1616710"/>
          </a:xfrm>
          <a:custGeom>
            <a:avLst/>
            <a:gdLst/>
            <a:ahLst/>
            <a:cxnLst/>
            <a:rect l="l" t="t" r="r" b="b"/>
            <a:pathLst>
              <a:path w="1745614" h="1616710">
                <a:moveTo>
                  <a:pt x="0" y="0"/>
                </a:moveTo>
                <a:lnTo>
                  <a:pt x="1745096" y="0"/>
                </a:lnTo>
                <a:lnTo>
                  <a:pt x="1745096" y="1616099"/>
                </a:lnTo>
                <a:lnTo>
                  <a:pt x="0" y="1616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94967" y="2990644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79">
                <a:moveTo>
                  <a:pt x="0" y="0"/>
                </a:moveTo>
                <a:lnTo>
                  <a:pt x="309599" y="0"/>
                </a:lnTo>
                <a:lnTo>
                  <a:pt x="309599" y="309599"/>
                </a:lnTo>
                <a:lnTo>
                  <a:pt x="0" y="309599"/>
                </a:lnTo>
                <a:lnTo>
                  <a:pt x="0" y="0"/>
                </a:lnTo>
                <a:close/>
              </a:path>
            </a:pathLst>
          </a:custGeom>
          <a:solidFill>
            <a:srgbClr val="4985E8">
              <a:alpha val="523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4468" y="1470569"/>
            <a:ext cx="2486660" cy="2131695"/>
          </a:xfrm>
          <a:custGeom>
            <a:avLst/>
            <a:gdLst/>
            <a:ahLst/>
            <a:cxnLst/>
            <a:rect l="l" t="t" r="r" b="b"/>
            <a:pathLst>
              <a:path w="2486660" h="2131695">
                <a:moveTo>
                  <a:pt x="0" y="0"/>
                </a:moveTo>
                <a:lnTo>
                  <a:pt x="2486445" y="0"/>
                </a:lnTo>
                <a:lnTo>
                  <a:pt x="2486445" y="2131548"/>
                </a:lnTo>
                <a:lnTo>
                  <a:pt x="0" y="21315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0913" y="1285822"/>
            <a:ext cx="184785" cy="2316480"/>
          </a:xfrm>
          <a:custGeom>
            <a:avLst/>
            <a:gdLst/>
            <a:ahLst/>
            <a:cxnLst/>
            <a:rect l="l" t="t" r="r" b="b"/>
            <a:pathLst>
              <a:path w="184785" h="2316479">
                <a:moveTo>
                  <a:pt x="0" y="2316295"/>
                </a:moveTo>
                <a:lnTo>
                  <a:pt x="0" y="184747"/>
                </a:lnTo>
                <a:lnTo>
                  <a:pt x="184724" y="0"/>
                </a:lnTo>
                <a:lnTo>
                  <a:pt x="184724" y="2131545"/>
                </a:lnTo>
                <a:lnTo>
                  <a:pt x="0" y="2316295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2486445" y="184747"/>
                </a:moveTo>
                <a:lnTo>
                  <a:pt x="0" y="184747"/>
                </a:lnTo>
                <a:lnTo>
                  <a:pt x="184724" y="0"/>
                </a:lnTo>
                <a:lnTo>
                  <a:pt x="2671169" y="0"/>
                </a:lnTo>
                <a:lnTo>
                  <a:pt x="2486445" y="184747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4468" y="1285822"/>
            <a:ext cx="2671445" cy="2316480"/>
          </a:xfrm>
          <a:custGeom>
            <a:avLst/>
            <a:gdLst/>
            <a:ahLst/>
            <a:cxnLst/>
            <a:rect l="l" t="t" r="r" b="b"/>
            <a:pathLst>
              <a:path w="2671445" h="2316479">
                <a:moveTo>
                  <a:pt x="0" y="184747"/>
                </a:moveTo>
                <a:lnTo>
                  <a:pt x="184724" y="0"/>
                </a:lnTo>
                <a:lnTo>
                  <a:pt x="2671169" y="0"/>
                </a:lnTo>
                <a:lnTo>
                  <a:pt x="2671169" y="2131545"/>
                </a:lnTo>
                <a:lnTo>
                  <a:pt x="2486444" y="2316295"/>
                </a:lnTo>
                <a:lnTo>
                  <a:pt x="0" y="2316295"/>
                </a:lnTo>
                <a:lnTo>
                  <a:pt x="0" y="18474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0" y="184747"/>
                </a:moveTo>
                <a:lnTo>
                  <a:pt x="2486444" y="184747"/>
                </a:lnTo>
                <a:lnTo>
                  <a:pt x="267116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7092" y="1459397"/>
            <a:ext cx="2478582" cy="2142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0223" y="37813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Region </a:t>
            </a:r>
            <a:r>
              <a:rPr sz="3000" spc="-10" dirty="0">
                <a:solidFill>
                  <a:srgbClr val="000000"/>
                </a:solidFill>
              </a:rPr>
              <a:t>Proposal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Network</a:t>
            </a:r>
            <a:endParaRPr sz="3000"/>
          </a:p>
        </p:txBody>
      </p:sp>
      <p:sp>
        <p:nvSpPr>
          <p:cNvPr id="9" name="object 9"/>
          <p:cNvSpPr/>
          <p:nvPr/>
        </p:nvSpPr>
        <p:spPr>
          <a:xfrm>
            <a:off x="133999" y="1465397"/>
            <a:ext cx="2486569" cy="215237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1351207"/>
                </a:moveTo>
                <a:lnTo>
                  <a:pt x="0" y="0"/>
                </a:ln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0"/>
                </a:move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26544" y="245269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892" y="1465397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2120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74468" y="3297393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91516" y="1469497"/>
            <a:ext cx="0" cy="1521460"/>
          </a:xfrm>
          <a:custGeom>
            <a:avLst/>
            <a:gdLst/>
            <a:ahLst/>
            <a:cxnLst/>
            <a:rect l="l" t="t" r="r" b="b"/>
            <a:pathLst>
              <a:path h="1521460">
                <a:moveTo>
                  <a:pt x="0" y="0"/>
                </a:moveTo>
                <a:lnTo>
                  <a:pt x="0" y="152114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1516" y="3300243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1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96316" y="1469497"/>
            <a:ext cx="0" cy="607060"/>
          </a:xfrm>
          <a:custGeom>
            <a:avLst/>
            <a:gdLst/>
            <a:ahLst/>
            <a:cxnLst/>
            <a:rect l="l" t="t" r="r" b="b"/>
            <a:pathLst>
              <a:path h="607060">
                <a:moveTo>
                  <a:pt x="0" y="0"/>
                </a:moveTo>
                <a:lnTo>
                  <a:pt x="0" y="60673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96316" y="2385835"/>
            <a:ext cx="0" cy="1216660"/>
          </a:xfrm>
          <a:custGeom>
            <a:avLst/>
            <a:gdLst/>
            <a:ahLst/>
            <a:cxnLst/>
            <a:rect l="l" t="t" r="r" b="b"/>
            <a:pathLst>
              <a:path h="1216660">
                <a:moveTo>
                  <a:pt x="0" y="0"/>
                </a:moveTo>
                <a:lnTo>
                  <a:pt x="0" y="121635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01115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05914" y="1469497"/>
            <a:ext cx="0" cy="911860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0"/>
                </a:moveTo>
                <a:lnTo>
                  <a:pt x="0" y="91153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5914" y="2690644"/>
            <a:ext cx="0" cy="911860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0"/>
                </a:moveTo>
                <a:lnTo>
                  <a:pt x="0" y="91154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10714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5513" y="1469497"/>
            <a:ext cx="0" cy="1216660"/>
          </a:xfrm>
          <a:custGeom>
            <a:avLst/>
            <a:gdLst/>
            <a:ahLst/>
            <a:cxnLst/>
            <a:rect l="l" t="t" r="r" b="b"/>
            <a:pathLst>
              <a:path h="1216660">
                <a:moveTo>
                  <a:pt x="0" y="0"/>
                </a:moveTo>
                <a:lnTo>
                  <a:pt x="0" y="121634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15513" y="2995444"/>
            <a:ext cx="0" cy="607060"/>
          </a:xfrm>
          <a:custGeom>
            <a:avLst/>
            <a:gdLst/>
            <a:ahLst/>
            <a:cxnLst/>
            <a:rect l="l" t="t" r="r" b="b"/>
            <a:pathLst>
              <a:path h="607060">
                <a:moveTo>
                  <a:pt x="0" y="0"/>
                </a:moveTo>
                <a:lnTo>
                  <a:pt x="0" y="60674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4468" y="2992593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4468" y="2687794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4468" y="238299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74468" y="207819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74468" y="1773391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99020" y="3671279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959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Input Image  </a:t>
            </a:r>
            <a:r>
              <a:rPr sz="1400" dirty="0">
                <a:latin typeface="Arial"/>
                <a:cs typeface="Arial"/>
              </a:rPr>
              <a:t>(e.g. 3 x </a:t>
            </a:r>
            <a:r>
              <a:rPr sz="1400" spc="-5" dirty="0">
                <a:latin typeface="Arial"/>
                <a:cs typeface="Arial"/>
              </a:rPr>
              <a:t>640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95749" y="3890478"/>
            <a:ext cx="1209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22864" y="4100027"/>
            <a:ext cx="1556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(e.g. </a:t>
            </a:r>
            <a:r>
              <a:rPr sz="1400" spc="-5" dirty="0">
                <a:latin typeface="Arial"/>
                <a:cs typeface="Arial"/>
              </a:rPr>
              <a:t>512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05613" y="431296"/>
            <a:ext cx="218122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Imagine an </a:t>
            </a:r>
            <a:r>
              <a:rPr sz="1600" b="1" spc="-5" dirty="0">
                <a:latin typeface="Arial"/>
                <a:cs typeface="Arial"/>
              </a:rPr>
              <a:t>anchor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box  </a:t>
            </a:r>
            <a:r>
              <a:rPr sz="1600" spc="-5" dirty="0">
                <a:latin typeface="Arial"/>
                <a:cs typeface="Arial"/>
              </a:rPr>
              <a:t>of fixed </a:t>
            </a:r>
            <a:r>
              <a:rPr sz="1600" dirty="0">
                <a:latin typeface="Arial"/>
                <a:cs typeface="Arial"/>
              </a:rPr>
              <a:t>size </a:t>
            </a:r>
            <a:r>
              <a:rPr sz="1600" spc="-5" dirty="0">
                <a:latin typeface="Arial"/>
                <a:cs typeface="Arial"/>
              </a:rPr>
              <a:t>at each  point in the feature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map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91616" y="1727793"/>
            <a:ext cx="1745614" cy="1616710"/>
          </a:xfrm>
          <a:custGeom>
            <a:avLst/>
            <a:gdLst/>
            <a:ahLst/>
            <a:cxnLst/>
            <a:rect l="l" t="t" r="r" b="b"/>
            <a:pathLst>
              <a:path w="1745614" h="1616710">
                <a:moveTo>
                  <a:pt x="0" y="0"/>
                </a:moveTo>
                <a:lnTo>
                  <a:pt x="1745096" y="0"/>
                </a:lnTo>
                <a:lnTo>
                  <a:pt x="1745096" y="1616099"/>
                </a:lnTo>
                <a:lnTo>
                  <a:pt x="0" y="1616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09365" y="2381035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0" y="0"/>
                </a:moveTo>
                <a:lnTo>
                  <a:pt x="309599" y="0"/>
                </a:lnTo>
                <a:lnTo>
                  <a:pt x="309599" y="309609"/>
                </a:lnTo>
                <a:lnTo>
                  <a:pt x="0" y="3096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>
              <a:alpha val="3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82018" y="1422994"/>
            <a:ext cx="1745614" cy="1616710"/>
          </a:xfrm>
          <a:custGeom>
            <a:avLst/>
            <a:gdLst/>
            <a:ahLst/>
            <a:cxnLst/>
            <a:rect l="l" t="t" r="r" b="b"/>
            <a:pathLst>
              <a:path w="1745614" h="1616710">
                <a:moveTo>
                  <a:pt x="0" y="0"/>
                </a:moveTo>
                <a:lnTo>
                  <a:pt x="1745096" y="0"/>
                </a:lnTo>
                <a:lnTo>
                  <a:pt x="1745096" y="1616099"/>
                </a:lnTo>
                <a:lnTo>
                  <a:pt x="0" y="1616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99766" y="2076235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0" y="0"/>
                </a:moveTo>
                <a:lnTo>
                  <a:pt x="309599" y="0"/>
                </a:lnTo>
                <a:lnTo>
                  <a:pt x="309599" y="309599"/>
                </a:lnTo>
                <a:lnTo>
                  <a:pt x="0" y="309599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13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01215" y="2032593"/>
            <a:ext cx="1745614" cy="1616710"/>
          </a:xfrm>
          <a:custGeom>
            <a:avLst/>
            <a:gdLst/>
            <a:ahLst/>
            <a:cxnLst/>
            <a:rect l="l" t="t" r="r" b="b"/>
            <a:pathLst>
              <a:path w="1745614" h="1616710">
                <a:moveTo>
                  <a:pt x="0" y="0"/>
                </a:moveTo>
                <a:lnTo>
                  <a:pt x="1745096" y="0"/>
                </a:lnTo>
                <a:lnTo>
                  <a:pt x="1745096" y="1616099"/>
                </a:lnTo>
                <a:lnTo>
                  <a:pt x="0" y="1616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18964" y="2685844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0" y="0"/>
                </a:moveTo>
                <a:lnTo>
                  <a:pt x="309599" y="0"/>
                </a:lnTo>
                <a:lnTo>
                  <a:pt x="309599" y="309599"/>
                </a:lnTo>
                <a:lnTo>
                  <a:pt x="0" y="309599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13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77218" y="2337392"/>
            <a:ext cx="1745614" cy="1616710"/>
          </a:xfrm>
          <a:custGeom>
            <a:avLst/>
            <a:gdLst/>
            <a:ahLst/>
            <a:cxnLst/>
            <a:rect l="l" t="t" r="r" b="b"/>
            <a:pathLst>
              <a:path w="1745614" h="1616710">
                <a:moveTo>
                  <a:pt x="0" y="0"/>
                </a:moveTo>
                <a:lnTo>
                  <a:pt x="1745096" y="0"/>
                </a:lnTo>
                <a:lnTo>
                  <a:pt x="1745096" y="1616099"/>
                </a:lnTo>
                <a:lnTo>
                  <a:pt x="0" y="1616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94967" y="2990644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79">
                <a:moveTo>
                  <a:pt x="0" y="0"/>
                </a:moveTo>
                <a:lnTo>
                  <a:pt x="309599" y="0"/>
                </a:lnTo>
                <a:lnTo>
                  <a:pt x="309599" y="309599"/>
                </a:lnTo>
                <a:lnTo>
                  <a:pt x="0" y="309599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13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58812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1351207"/>
                </a:moveTo>
                <a:lnTo>
                  <a:pt x="0" y="0"/>
                </a:ln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58812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0"/>
                </a:move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303638" y="2446509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47733" y="2046708"/>
            <a:ext cx="16338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Anchor is an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object?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1 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859811" y="2300320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61085" y="2259330"/>
            <a:ext cx="1054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426675" y="3515111"/>
            <a:ext cx="2621915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-1905" algn="ctr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At each point, predict  whether the </a:t>
            </a:r>
            <a:r>
              <a:rPr sz="1600" dirty="0">
                <a:latin typeface="Arial"/>
                <a:cs typeface="Arial"/>
              </a:rPr>
              <a:t>corresponding  </a:t>
            </a:r>
            <a:r>
              <a:rPr sz="1600" spc="-5" dirty="0">
                <a:latin typeface="Arial"/>
                <a:cs typeface="Arial"/>
              </a:rPr>
              <a:t>anchor </a:t>
            </a:r>
            <a:r>
              <a:rPr sz="1600" dirty="0">
                <a:latin typeface="Arial"/>
                <a:cs typeface="Arial"/>
              </a:rPr>
              <a:t>contains </a:t>
            </a:r>
            <a:r>
              <a:rPr sz="1600" spc="-5" dirty="0">
                <a:latin typeface="Arial"/>
                <a:cs typeface="Arial"/>
              </a:rPr>
              <a:t>an object  </a:t>
            </a:r>
            <a:r>
              <a:rPr sz="1600" dirty="0">
                <a:latin typeface="Arial"/>
                <a:cs typeface="Arial"/>
              </a:rPr>
              <a:t>(per-pixel </a:t>
            </a:r>
            <a:r>
              <a:rPr sz="1600" spc="-5" dirty="0">
                <a:latin typeface="Arial"/>
                <a:cs typeface="Arial"/>
              </a:rPr>
              <a:t>logistic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regression)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4468" y="1470569"/>
            <a:ext cx="2486660" cy="2131695"/>
          </a:xfrm>
          <a:custGeom>
            <a:avLst/>
            <a:gdLst/>
            <a:ahLst/>
            <a:cxnLst/>
            <a:rect l="l" t="t" r="r" b="b"/>
            <a:pathLst>
              <a:path w="2486660" h="2131695">
                <a:moveTo>
                  <a:pt x="0" y="0"/>
                </a:moveTo>
                <a:lnTo>
                  <a:pt x="2486445" y="0"/>
                </a:lnTo>
                <a:lnTo>
                  <a:pt x="2486445" y="2131548"/>
                </a:lnTo>
                <a:lnTo>
                  <a:pt x="0" y="21315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0913" y="1285822"/>
            <a:ext cx="184785" cy="2316480"/>
          </a:xfrm>
          <a:custGeom>
            <a:avLst/>
            <a:gdLst/>
            <a:ahLst/>
            <a:cxnLst/>
            <a:rect l="l" t="t" r="r" b="b"/>
            <a:pathLst>
              <a:path w="184785" h="2316479">
                <a:moveTo>
                  <a:pt x="0" y="2316295"/>
                </a:moveTo>
                <a:lnTo>
                  <a:pt x="0" y="184747"/>
                </a:lnTo>
                <a:lnTo>
                  <a:pt x="184724" y="0"/>
                </a:lnTo>
                <a:lnTo>
                  <a:pt x="184724" y="2131545"/>
                </a:lnTo>
                <a:lnTo>
                  <a:pt x="0" y="2316295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2486445" y="184747"/>
                </a:moveTo>
                <a:lnTo>
                  <a:pt x="0" y="184747"/>
                </a:lnTo>
                <a:lnTo>
                  <a:pt x="184724" y="0"/>
                </a:lnTo>
                <a:lnTo>
                  <a:pt x="2671169" y="0"/>
                </a:lnTo>
                <a:lnTo>
                  <a:pt x="2486445" y="184747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4468" y="1285822"/>
            <a:ext cx="2671445" cy="2316480"/>
          </a:xfrm>
          <a:custGeom>
            <a:avLst/>
            <a:gdLst/>
            <a:ahLst/>
            <a:cxnLst/>
            <a:rect l="l" t="t" r="r" b="b"/>
            <a:pathLst>
              <a:path w="2671445" h="2316479">
                <a:moveTo>
                  <a:pt x="0" y="184747"/>
                </a:moveTo>
                <a:lnTo>
                  <a:pt x="184724" y="0"/>
                </a:lnTo>
                <a:lnTo>
                  <a:pt x="2671169" y="0"/>
                </a:lnTo>
                <a:lnTo>
                  <a:pt x="2671169" y="2131545"/>
                </a:lnTo>
                <a:lnTo>
                  <a:pt x="2486444" y="2316295"/>
                </a:lnTo>
                <a:lnTo>
                  <a:pt x="0" y="2316295"/>
                </a:lnTo>
                <a:lnTo>
                  <a:pt x="0" y="18474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0" y="184747"/>
                </a:moveTo>
                <a:lnTo>
                  <a:pt x="2486444" y="184747"/>
                </a:lnTo>
                <a:lnTo>
                  <a:pt x="267116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7092" y="1459397"/>
            <a:ext cx="2478582" cy="2142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0223" y="37813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Region </a:t>
            </a:r>
            <a:r>
              <a:rPr sz="3000" spc="-10" dirty="0">
                <a:solidFill>
                  <a:srgbClr val="000000"/>
                </a:solidFill>
              </a:rPr>
              <a:t>Proposal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Network</a:t>
            </a:r>
            <a:endParaRPr sz="3000"/>
          </a:p>
        </p:txBody>
      </p:sp>
      <p:sp>
        <p:nvSpPr>
          <p:cNvPr id="9" name="object 9"/>
          <p:cNvSpPr/>
          <p:nvPr/>
        </p:nvSpPr>
        <p:spPr>
          <a:xfrm>
            <a:off x="133999" y="1465397"/>
            <a:ext cx="2486569" cy="215237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1351207"/>
                </a:moveTo>
                <a:lnTo>
                  <a:pt x="0" y="0"/>
                </a:ln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0"/>
                </a:move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26544" y="245269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892" y="1465397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2120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74468" y="3297393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91516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96316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01115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05914" y="1469497"/>
            <a:ext cx="0" cy="911860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0"/>
                </a:moveTo>
                <a:lnTo>
                  <a:pt x="0" y="91153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05914" y="2690644"/>
            <a:ext cx="0" cy="911860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0"/>
                </a:moveTo>
                <a:lnTo>
                  <a:pt x="0" y="91154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10714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15513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74468" y="2992593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4468" y="2687794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74468" y="238299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4468" y="207819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4468" y="1773391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9020" y="3671279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959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Input Image  </a:t>
            </a:r>
            <a:r>
              <a:rPr sz="1400" dirty="0">
                <a:latin typeface="Arial"/>
                <a:cs typeface="Arial"/>
              </a:rPr>
              <a:t>(e.g. 3 x </a:t>
            </a:r>
            <a:r>
              <a:rPr sz="1400" spc="-5" dirty="0">
                <a:latin typeface="Arial"/>
                <a:cs typeface="Arial"/>
              </a:rPr>
              <a:t>640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95749" y="3890478"/>
            <a:ext cx="1209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05613" y="431296"/>
            <a:ext cx="218122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Imagine an </a:t>
            </a:r>
            <a:r>
              <a:rPr sz="1600" b="1" spc="-5" dirty="0">
                <a:latin typeface="Arial"/>
                <a:cs typeface="Arial"/>
              </a:rPr>
              <a:t>anchor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box  </a:t>
            </a:r>
            <a:r>
              <a:rPr sz="1600" spc="-5" dirty="0">
                <a:latin typeface="Arial"/>
                <a:cs typeface="Arial"/>
              </a:rPr>
              <a:t>of fixed </a:t>
            </a:r>
            <a:r>
              <a:rPr sz="1600" dirty="0">
                <a:latin typeface="Arial"/>
                <a:cs typeface="Arial"/>
              </a:rPr>
              <a:t>size </a:t>
            </a:r>
            <a:r>
              <a:rPr sz="1600" spc="-5" dirty="0">
                <a:latin typeface="Arial"/>
                <a:cs typeface="Arial"/>
              </a:rPr>
              <a:t>at each  point in the feature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map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258812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1351207"/>
                </a:moveTo>
                <a:lnTo>
                  <a:pt x="0" y="0"/>
                </a:ln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58812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0"/>
                </a:move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03638" y="2446509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91616" y="1727793"/>
            <a:ext cx="1745614" cy="1616710"/>
          </a:xfrm>
          <a:custGeom>
            <a:avLst/>
            <a:gdLst/>
            <a:ahLst/>
            <a:cxnLst/>
            <a:rect l="l" t="t" r="r" b="b"/>
            <a:pathLst>
              <a:path w="1745614" h="1616710">
                <a:moveTo>
                  <a:pt x="0" y="0"/>
                </a:moveTo>
                <a:lnTo>
                  <a:pt x="1745096" y="0"/>
                </a:lnTo>
                <a:lnTo>
                  <a:pt x="1745096" y="1616099"/>
                </a:lnTo>
                <a:lnTo>
                  <a:pt x="0" y="1616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09365" y="2381035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0" y="0"/>
                </a:moveTo>
                <a:lnTo>
                  <a:pt x="309599" y="0"/>
                </a:lnTo>
                <a:lnTo>
                  <a:pt x="309599" y="309609"/>
                </a:lnTo>
                <a:lnTo>
                  <a:pt x="0" y="3096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>
              <a:alpha val="3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347733" y="2046708"/>
            <a:ext cx="16338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Anchor is an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object?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1 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59811" y="2300320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61085" y="2259330"/>
            <a:ext cx="1054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06742" y="1879546"/>
            <a:ext cx="1931035" cy="1372870"/>
          </a:xfrm>
          <a:custGeom>
            <a:avLst/>
            <a:gdLst/>
            <a:ahLst/>
            <a:cxnLst/>
            <a:rect l="l" t="t" r="r" b="b"/>
            <a:pathLst>
              <a:path w="1931035" h="1372870">
                <a:moveTo>
                  <a:pt x="0" y="0"/>
                </a:moveTo>
                <a:lnTo>
                  <a:pt x="1930496" y="0"/>
                </a:lnTo>
                <a:lnTo>
                  <a:pt x="1930496" y="1372497"/>
                </a:lnTo>
                <a:lnTo>
                  <a:pt x="0" y="13724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208232" y="3515111"/>
            <a:ext cx="282321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For positive boxes, also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predict 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transformation from the  anchor to the ground-truth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box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55369" y="2732507"/>
            <a:ext cx="12185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75260" marR="5080" indent="-16319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Box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transforms  </a:t>
            </a:r>
            <a:r>
              <a:rPr sz="1400" dirty="0">
                <a:latin typeface="Arial"/>
                <a:cs typeface="Arial"/>
              </a:rPr>
              <a:t>4 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859811" y="2986118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61085" y="2945119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922864" y="4116870"/>
            <a:ext cx="155638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(e.g. </a:t>
            </a:r>
            <a:r>
              <a:rPr sz="1400" spc="-5" dirty="0">
                <a:latin typeface="Arial"/>
                <a:cs typeface="Arial"/>
              </a:rPr>
              <a:t>512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81735" y="4277308"/>
            <a:ext cx="267779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dirty="0">
                <a:latin typeface="Arial"/>
                <a:cs typeface="Arial"/>
              </a:rPr>
              <a:t>(regress 4 </a:t>
            </a:r>
            <a:r>
              <a:rPr sz="1600" spc="-5" dirty="0">
                <a:latin typeface="Arial"/>
                <a:cs typeface="Arial"/>
              </a:rPr>
              <a:t>numbers per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pixel)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4468" y="1470569"/>
            <a:ext cx="2486660" cy="2131695"/>
          </a:xfrm>
          <a:custGeom>
            <a:avLst/>
            <a:gdLst/>
            <a:ahLst/>
            <a:cxnLst/>
            <a:rect l="l" t="t" r="r" b="b"/>
            <a:pathLst>
              <a:path w="2486660" h="2131695">
                <a:moveTo>
                  <a:pt x="0" y="0"/>
                </a:moveTo>
                <a:lnTo>
                  <a:pt x="2486445" y="0"/>
                </a:lnTo>
                <a:lnTo>
                  <a:pt x="2486445" y="2131548"/>
                </a:lnTo>
                <a:lnTo>
                  <a:pt x="0" y="21315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0913" y="1285822"/>
            <a:ext cx="184785" cy="2316480"/>
          </a:xfrm>
          <a:custGeom>
            <a:avLst/>
            <a:gdLst/>
            <a:ahLst/>
            <a:cxnLst/>
            <a:rect l="l" t="t" r="r" b="b"/>
            <a:pathLst>
              <a:path w="184785" h="2316479">
                <a:moveTo>
                  <a:pt x="0" y="2316295"/>
                </a:moveTo>
                <a:lnTo>
                  <a:pt x="0" y="184747"/>
                </a:lnTo>
                <a:lnTo>
                  <a:pt x="184724" y="0"/>
                </a:lnTo>
                <a:lnTo>
                  <a:pt x="184724" y="2131545"/>
                </a:lnTo>
                <a:lnTo>
                  <a:pt x="0" y="2316295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2486445" y="184747"/>
                </a:moveTo>
                <a:lnTo>
                  <a:pt x="0" y="184747"/>
                </a:lnTo>
                <a:lnTo>
                  <a:pt x="184724" y="0"/>
                </a:lnTo>
                <a:lnTo>
                  <a:pt x="2671169" y="0"/>
                </a:lnTo>
                <a:lnTo>
                  <a:pt x="2486445" y="184747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4468" y="1285822"/>
            <a:ext cx="2671445" cy="2316480"/>
          </a:xfrm>
          <a:custGeom>
            <a:avLst/>
            <a:gdLst/>
            <a:ahLst/>
            <a:cxnLst/>
            <a:rect l="l" t="t" r="r" b="b"/>
            <a:pathLst>
              <a:path w="2671445" h="2316479">
                <a:moveTo>
                  <a:pt x="0" y="184747"/>
                </a:moveTo>
                <a:lnTo>
                  <a:pt x="184724" y="0"/>
                </a:lnTo>
                <a:lnTo>
                  <a:pt x="2671169" y="0"/>
                </a:lnTo>
                <a:lnTo>
                  <a:pt x="2671169" y="2131545"/>
                </a:lnTo>
                <a:lnTo>
                  <a:pt x="2486444" y="2316295"/>
                </a:lnTo>
                <a:lnTo>
                  <a:pt x="0" y="2316295"/>
                </a:lnTo>
                <a:lnTo>
                  <a:pt x="0" y="18474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0" y="184747"/>
                </a:moveTo>
                <a:lnTo>
                  <a:pt x="2486444" y="184747"/>
                </a:lnTo>
                <a:lnTo>
                  <a:pt x="267116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7092" y="1459397"/>
            <a:ext cx="2478582" cy="2142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0223" y="37813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Region </a:t>
            </a:r>
            <a:r>
              <a:rPr sz="3000" spc="-10" dirty="0">
                <a:latin typeface="Arial"/>
                <a:cs typeface="Arial"/>
              </a:rPr>
              <a:t>Proposal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999" y="1465397"/>
            <a:ext cx="2486569" cy="215237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1351207"/>
                </a:moveTo>
                <a:lnTo>
                  <a:pt x="0" y="0"/>
                </a:ln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0"/>
                </a:move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26544" y="245269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892" y="1465397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2120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74468" y="3297393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91516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96316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01115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05914" y="1469497"/>
            <a:ext cx="0" cy="911860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0"/>
                </a:moveTo>
                <a:lnTo>
                  <a:pt x="0" y="91153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05914" y="2690644"/>
            <a:ext cx="0" cy="911860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0"/>
                </a:moveTo>
                <a:lnTo>
                  <a:pt x="0" y="91154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10714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15513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74468" y="2992593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4468" y="2687794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74468" y="238299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4468" y="207819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4468" y="1773391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9020" y="3671279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959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Input Image  </a:t>
            </a:r>
            <a:r>
              <a:rPr sz="1400" dirty="0">
                <a:latin typeface="Arial"/>
                <a:cs typeface="Arial"/>
              </a:rPr>
              <a:t>(e.g. 3 x </a:t>
            </a:r>
            <a:r>
              <a:rPr sz="1400" spc="-5" dirty="0">
                <a:latin typeface="Arial"/>
                <a:cs typeface="Arial"/>
              </a:rPr>
              <a:t>640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22864" y="3890478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7272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 features  </a:t>
            </a:r>
            <a:r>
              <a:rPr sz="1400" dirty="0">
                <a:latin typeface="Arial"/>
                <a:cs typeface="Arial"/>
              </a:rPr>
              <a:t>(e.g. </a:t>
            </a:r>
            <a:r>
              <a:rPr sz="1400" spc="-5" dirty="0">
                <a:latin typeface="Arial"/>
                <a:cs typeface="Arial"/>
              </a:rPr>
              <a:t>512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499898" y="321522"/>
            <a:ext cx="232156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6355" marR="5080" indent="-3429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00"/>
                </a:solidFill>
              </a:rPr>
              <a:t>In practice use </a:t>
            </a:r>
            <a:r>
              <a:rPr sz="1600" dirty="0">
                <a:solidFill>
                  <a:srgbClr val="000000"/>
                </a:solidFill>
              </a:rPr>
              <a:t>K </a:t>
            </a:r>
            <a:r>
              <a:rPr sz="1600" spc="-10" dirty="0">
                <a:solidFill>
                  <a:srgbClr val="000000"/>
                </a:solidFill>
              </a:rPr>
              <a:t>different  </a:t>
            </a:r>
            <a:r>
              <a:rPr sz="1600" spc="-5" dirty="0">
                <a:solidFill>
                  <a:srgbClr val="000000"/>
                </a:solidFill>
              </a:rPr>
              <a:t>anchor boxes of </a:t>
            </a:r>
            <a:r>
              <a:rPr sz="1600" spc="-10" dirty="0">
                <a:solidFill>
                  <a:srgbClr val="000000"/>
                </a:solidFill>
              </a:rPr>
              <a:t>different  </a:t>
            </a:r>
            <a:r>
              <a:rPr sz="1600" dirty="0">
                <a:solidFill>
                  <a:srgbClr val="000000"/>
                </a:solidFill>
              </a:rPr>
              <a:t>size / scale </a:t>
            </a:r>
            <a:r>
              <a:rPr sz="1600" spc="-5" dirty="0">
                <a:solidFill>
                  <a:srgbClr val="000000"/>
                </a:solidFill>
              </a:rPr>
              <a:t>at each</a:t>
            </a:r>
            <a:r>
              <a:rPr sz="1600" spc="-100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point</a:t>
            </a:r>
            <a:endParaRPr sz="1600"/>
          </a:p>
        </p:txBody>
      </p:sp>
      <p:sp>
        <p:nvSpPr>
          <p:cNvPr id="30" name="object 30"/>
          <p:cNvSpPr/>
          <p:nvPr/>
        </p:nvSpPr>
        <p:spPr>
          <a:xfrm>
            <a:off x="6258812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1351207"/>
                </a:moveTo>
                <a:lnTo>
                  <a:pt x="0" y="0"/>
                </a:ln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58812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0"/>
                </a:move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03638" y="2446509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47733" y="2046708"/>
            <a:ext cx="16338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Anchor is an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object?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ts val="1664"/>
              </a:lnSpc>
            </a:pPr>
            <a:r>
              <a:rPr sz="1400" b="1" dirty="0">
                <a:latin typeface="Arial"/>
                <a:cs typeface="Arial"/>
              </a:rPr>
              <a:t>K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59811" y="2300320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61085" y="2259330"/>
            <a:ext cx="1054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555369" y="2732507"/>
            <a:ext cx="121856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Box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transforms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4K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59811" y="2986118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61085" y="2945119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91616" y="1727793"/>
            <a:ext cx="1745614" cy="1616710"/>
          </a:xfrm>
          <a:custGeom>
            <a:avLst/>
            <a:gdLst/>
            <a:ahLst/>
            <a:cxnLst/>
            <a:rect l="l" t="t" r="r" b="b"/>
            <a:pathLst>
              <a:path w="1745614" h="1616710">
                <a:moveTo>
                  <a:pt x="0" y="0"/>
                </a:moveTo>
                <a:lnTo>
                  <a:pt x="1745096" y="0"/>
                </a:lnTo>
                <a:lnTo>
                  <a:pt x="1745096" y="1616099"/>
                </a:lnTo>
                <a:lnTo>
                  <a:pt x="0" y="1616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09365" y="2381035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0" y="0"/>
                </a:moveTo>
                <a:lnTo>
                  <a:pt x="309599" y="0"/>
                </a:lnTo>
                <a:lnTo>
                  <a:pt x="309599" y="309609"/>
                </a:lnTo>
                <a:lnTo>
                  <a:pt x="0" y="309609"/>
                </a:lnTo>
                <a:lnTo>
                  <a:pt x="0" y="0"/>
                </a:lnTo>
                <a:close/>
              </a:path>
            </a:pathLst>
          </a:custGeom>
          <a:solidFill>
            <a:srgbClr val="4985E8">
              <a:alpha val="523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26616" y="2130698"/>
            <a:ext cx="875665" cy="810895"/>
          </a:xfrm>
          <a:custGeom>
            <a:avLst/>
            <a:gdLst/>
            <a:ahLst/>
            <a:cxnLst/>
            <a:rect l="l" t="t" r="r" b="b"/>
            <a:pathLst>
              <a:path w="875664" h="810894">
                <a:moveTo>
                  <a:pt x="0" y="0"/>
                </a:moveTo>
                <a:lnTo>
                  <a:pt x="875098" y="0"/>
                </a:lnTo>
                <a:lnTo>
                  <a:pt x="875098" y="810295"/>
                </a:lnTo>
                <a:lnTo>
                  <a:pt x="0" y="81029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97116" y="1329394"/>
            <a:ext cx="1334135" cy="2413000"/>
          </a:xfrm>
          <a:custGeom>
            <a:avLst/>
            <a:gdLst/>
            <a:ahLst/>
            <a:cxnLst/>
            <a:rect l="l" t="t" r="r" b="b"/>
            <a:pathLst>
              <a:path w="1334135" h="2413000">
                <a:moveTo>
                  <a:pt x="0" y="0"/>
                </a:moveTo>
                <a:lnTo>
                  <a:pt x="1334097" y="0"/>
                </a:lnTo>
                <a:lnTo>
                  <a:pt x="1334097" y="2412897"/>
                </a:lnTo>
                <a:lnTo>
                  <a:pt x="0" y="24128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54768" y="1921296"/>
            <a:ext cx="2819400" cy="1229360"/>
          </a:xfrm>
          <a:custGeom>
            <a:avLst/>
            <a:gdLst/>
            <a:ahLst/>
            <a:cxnLst/>
            <a:rect l="l" t="t" r="r" b="b"/>
            <a:pathLst>
              <a:path w="2819400" h="1229360">
                <a:moveTo>
                  <a:pt x="0" y="0"/>
                </a:moveTo>
                <a:lnTo>
                  <a:pt x="2818794" y="0"/>
                </a:lnTo>
                <a:lnTo>
                  <a:pt x="2818794" y="1229097"/>
                </a:lnTo>
                <a:lnTo>
                  <a:pt x="0" y="12290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07453" y="471344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4468" y="1470569"/>
            <a:ext cx="2486660" cy="2131695"/>
          </a:xfrm>
          <a:custGeom>
            <a:avLst/>
            <a:gdLst/>
            <a:ahLst/>
            <a:cxnLst/>
            <a:rect l="l" t="t" r="r" b="b"/>
            <a:pathLst>
              <a:path w="2486660" h="2131695">
                <a:moveTo>
                  <a:pt x="0" y="0"/>
                </a:moveTo>
                <a:lnTo>
                  <a:pt x="2486445" y="0"/>
                </a:lnTo>
                <a:lnTo>
                  <a:pt x="2486445" y="2131548"/>
                </a:lnTo>
                <a:lnTo>
                  <a:pt x="0" y="21315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0913" y="1285822"/>
            <a:ext cx="184785" cy="2316480"/>
          </a:xfrm>
          <a:custGeom>
            <a:avLst/>
            <a:gdLst/>
            <a:ahLst/>
            <a:cxnLst/>
            <a:rect l="l" t="t" r="r" b="b"/>
            <a:pathLst>
              <a:path w="184785" h="2316479">
                <a:moveTo>
                  <a:pt x="0" y="2316295"/>
                </a:moveTo>
                <a:lnTo>
                  <a:pt x="0" y="184747"/>
                </a:lnTo>
                <a:lnTo>
                  <a:pt x="184724" y="0"/>
                </a:lnTo>
                <a:lnTo>
                  <a:pt x="184724" y="2131545"/>
                </a:lnTo>
                <a:lnTo>
                  <a:pt x="0" y="2316295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2486445" y="184747"/>
                </a:moveTo>
                <a:lnTo>
                  <a:pt x="0" y="184747"/>
                </a:lnTo>
                <a:lnTo>
                  <a:pt x="184724" y="0"/>
                </a:lnTo>
                <a:lnTo>
                  <a:pt x="2671169" y="0"/>
                </a:lnTo>
                <a:lnTo>
                  <a:pt x="2486445" y="184747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4468" y="1285822"/>
            <a:ext cx="2671445" cy="2316480"/>
          </a:xfrm>
          <a:custGeom>
            <a:avLst/>
            <a:gdLst/>
            <a:ahLst/>
            <a:cxnLst/>
            <a:rect l="l" t="t" r="r" b="b"/>
            <a:pathLst>
              <a:path w="2671445" h="2316479">
                <a:moveTo>
                  <a:pt x="0" y="184747"/>
                </a:moveTo>
                <a:lnTo>
                  <a:pt x="184724" y="0"/>
                </a:lnTo>
                <a:lnTo>
                  <a:pt x="2671169" y="0"/>
                </a:lnTo>
                <a:lnTo>
                  <a:pt x="2671169" y="2131545"/>
                </a:lnTo>
                <a:lnTo>
                  <a:pt x="2486444" y="2316295"/>
                </a:lnTo>
                <a:lnTo>
                  <a:pt x="0" y="2316295"/>
                </a:lnTo>
                <a:lnTo>
                  <a:pt x="0" y="18474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74468" y="1285822"/>
            <a:ext cx="2671445" cy="184785"/>
          </a:xfrm>
          <a:custGeom>
            <a:avLst/>
            <a:gdLst/>
            <a:ahLst/>
            <a:cxnLst/>
            <a:rect l="l" t="t" r="r" b="b"/>
            <a:pathLst>
              <a:path w="2671445" h="184784">
                <a:moveTo>
                  <a:pt x="0" y="184747"/>
                </a:moveTo>
                <a:lnTo>
                  <a:pt x="2486444" y="184747"/>
                </a:lnTo>
                <a:lnTo>
                  <a:pt x="267116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7092" y="1459397"/>
            <a:ext cx="2478582" cy="2142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0223" y="378137"/>
            <a:ext cx="4337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Region </a:t>
            </a:r>
            <a:r>
              <a:rPr sz="3000" spc="-10" dirty="0">
                <a:latin typeface="Arial"/>
                <a:cs typeface="Arial"/>
              </a:rPr>
              <a:t>Proposal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999" y="1465397"/>
            <a:ext cx="2486569" cy="215237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1351207"/>
                </a:moveTo>
                <a:lnTo>
                  <a:pt x="0" y="0"/>
                </a:ln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1719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0"/>
                </a:move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26544" y="2452691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892" y="1465397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2120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74468" y="3297393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91516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96316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01115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05914" y="1469497"/>
            <a:ext cx="0" cy="911860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0"/>
                </a:moveTo>
                <a:lnTo>
                  <a:pt x="0" y="91153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05914" y="2690644"/>
            <a:ext cx="0" cy="911860"/>
          </a:xfrm>
          <a:custGeom>
            <a:avLst/>
            <a:gdLst/>
            <a:ahLst/>
            <a:cxnLst/>
            <a:rect l="l" t="t" r="r" b="b"/>
            <a:pathLst>
              <a:path h="911860">
                <a:moveTo>
                  <a:pt x="0" y="0"/>
                </a:moveTo>
                <a:lnTo>
                  <a:pt x="0" y="91154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10714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15513" y="1469497"/>
            <a:ext cx="0" cy="2132965"/>
          </a:xfrm>
          <a:custGeom>
            <a:avLst/>
            <a:gdLst/>
            <a:ahLst/>
            <a:cxnLst/>
            <a:rect l="l" t="t" r="r" b="b"/>
            <a:pathLst>
              <a:path h="2132965">
                <a:moveTo>
                  <a:pt x="0" y="0"/>
                </a:moveTo>
                <a:lnTo>
                  <a:pt x="0" y="213269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74468" y="2992593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4468" y="2687794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74468" y="238299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4468" y="2078190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4468" y="1773391"/>
            <a:ext cx="2489200" cy="0"/>
          </a:xfrm>
          <a:custGeom>
            <a:avLst/>
            <a:gdLst/>
            <a:ahLst/>
            <a:cxnLst/>
            <a:rect l="l" t="t" r="r" b="b"/>
            <a:pathLst>
              <a:path w="2489200">
                <a:moveTo>
                  <a:pt x="0" y="0"/>
                </a:moveTo>
                <a:lnTo>
                  <a:pt x="2489094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9020" y="3671279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959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Input Image  </a:t>
            </a:r>
            <a:r>
              <a:rPr sz="1400" dirty="0">
                <a:latin typeface="Arial"/>
                <a:cs typeface="Arial"/>
              </a:rPr>
              <a:t>(e.g. 3 x </a:t>
            </a:r>
            <a:r>
              <a:rPr sz="1400" spc="-5" dirty="0">
                <a:latin typeface="Arial"/>
                <a:cs typeface="Arial"/>
              </a:rPr>
              <a:t>640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480)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22864" y="3890478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7272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 features  </a:t>
            </a:r>
            <a:r>
              <a:rPr sz="1400" dirty="0">
                <a:latin typeface="Arial"/>
                <a:cs typeface="Arial"/>
              </a:rPr>
              <a:t>(e.g. </a:t>
            </a:r>
            <a:r>
              <a:rPr sz="1400" spc="-5" dirty="0">
                <a:latin typeface="Arial"/>
                <a:cs typeface="Arial"/>
              </a:rPr>
              <a:t>512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499898" y="321522"/>
            <a:ext cx="232156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6355" marR="5080" indent="-3429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00"/>
                </a:solidFill>
              </a:rPr>
              <a:t>In practice use </a:t>
            </a:r>
            <a:r>
              <a:rPr sz="1600" dirty="0">
                <a:solidFill>
                  <a:srgbClr val="000000"/>
                </a:solidFill>
              </a:rPr>
              <a:t>K </a:t>
            </a:r>
            <a:r>
              <a:rPr sz="1600" spc="-10" dirty="0">
                <a:solidFill>
                  <a:srgbClr val="000000"/>
                </a:solidFill>
              </a:rPr>
              <a:t>different  </a:t>
            </a:r>
            <a:r>
              <a:rPr sz="1600" spc="-5" dirty="0">
                <a:solidFill>
                  <a:srgbClr val="000000"/>
                </a:solidFill>
              </a:rPr>
              <a:t>anchor boxes of </a:t>
            </a:r>
            <a:r>
              <a:rPr sz="1600" spc="-10" dirty="0">
                <a:solidFill>
                  <a:srgbClr val="000000"/>
                </a:solidFill>
              </a:rPr>
              <a:t>different  </a:t>
            </a:r>
            <a:r>
              <a:rPr sz="1600" dirty="0">
                <a:solidFill>
                  <a:srgbClr val="000000"/>
                </a:solidFill>
              </a:rPr>
              <a:t>size / scale </a:t>
            </a:r>
            <a:r>
              <a:rPr sz="1600" spc="-5" dirty="0">
                <a:solidFill>
                  <a:srgbClr val="000000"/>
                </a:solidFill>
              </a:rPr>
              <a:t>at each</a:t>
            </a:r>
            <a:r>
              <a:rPr sz="1600" spc="-100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point</a:t>
            </a:r>
            <a:endParaRPr sz="1600"/>
          </a:p>
        </p:txBody>
      </p:sp>
      <p:sp>
        <p:nvSpPr>
          <p:cNvPr id="30" name="object 30"/>
          <p:cNvSpPr/>
          <p:nvPr/>
        </p:nvSpPr>
        <p:spPr>
          <a:xfrm>
            <a:off x="6258812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1351207"/>
                </a:moveTo>
                <a:lnTo>
                  <a:pt x="0" y="0"/>
                </a:ln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58812" y="1865986"/>
            <a:ext cx="532130" cy="1351280"/>
          </a:xfrm>
          <a:custGeom>
            <a:avLst/>
            <a:gdLst/>
            <a:ahLst/>
            <a:cxnLst/>
            <a:rect l="l" t="t" r="r" b="b"/>
            <a:pathLst>
              <a:path w="532129" h="1351280">
                <a:moveTo>
                  <a:pt x="0" y="0"/>
                </a:moveTo>
                <a:lnTo>
                  <a:pt x="531598" y="132899"/>
                </a:lnTo>
                <a:lnTo>
                  <a:pt x="531598" y="1218307"/>
                </a:lnTo>
                <a:lnTo>
                  <a:pt x="0" y="135120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03638" y="2446509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47733" y="2046708"/>
            <a:ext cx="16338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Anchor is an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object?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ts val="1664"/>
              </a:lnSpc>
            </a:pPr>
            <a:r>
              <a:rPr sz="1400" b="1" dirty="0">
                <a:latin typeface="Arial"/>
                <a:cs typeface="Arial"/>
              </a:rPr>
              <a:t>K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59811" y="2300320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61085" y="2259330"/>
            <a:ext cx="1054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555369" y="2732507"/>
            <a:ext cx="121856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Box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transforms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4K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59811" y="2986118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61085" y="2945119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91616" y="1727793"/>
            <a:ext cx="1745614" cy="1616710"/>
          </a:xfrm>
          <a:custGeom>
            <a:avLst/>
            <a:gdLst/>
            <a:ahLst/>
            <a:cxnLst/>
            <a:rect l="l" t="t" r="r" b="b"/>
            <a:pathLst>
              <a:path w="1745614" h="1616710">
                <a:moveTo>
                  <a:pt x="0" y="0"/>
                </a:moveTo>
                <a:lnTo>
                  <a:pt x="1745096" y="0"/>
                </a:lnTo>
                <a:lnTo>
                  <a:pt x="1745096" y="1616099"/>
                </a:lnTo>
                <a:lnTo>
                  <a:pt x="0" y="1616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09365" y="2381035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80">
                <a:moveTo>
                  <a:pt x="0" y="0"/>
                </a:moveTo>
                <a:lnTo>
                  <a:pt x="309599" y="0"/>
                </a:lnTo>
                <a:lnTo>
                  <a:pt x="309599" y="309609"/>
                </a:lnTo>
                <a:lnTo>
                  <a:pt x="0" y="309609"/>
                </a:lnTo>
                <a:lnTo>
                  <a:pt x="0" y="0"/>
                </a:lnTo>
                <a:close/>
              </a:path>
            </a:pathLst>
          </a:custGeom>
          <a:solidFill>
            <a:srgbClr val="4985E8">
              <a:alpha val="523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26616" y="2130698"/>
            <a:ext cx="875665" cy="810895"/>
          </a:xfrm>
          <a:custGeom>
            <a:avLst/>
            <a:gdLst/>
            <a:ahLst/>
            <a:cxnLst/>
            <a:rect l="l" t="t" r="r" b="b"/>
            <a:pathLst>
              <a:path w="875664" h="810894">
                <a:moveTo>
                  <a:pt x="0" y="0"/>
                </a:moveTo>
                <a:lnTo>
                  <a:pt x="875098" y="0"/>
                </a:lnTo>
                <a:lnTo>
                  <a:pt x="875098" y="810295"/>
                </a:lnTo>
                <a:lnTo>
                  <a:pt x="0" y="81029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97116" y="1329394"/>
            <a:ext cx="1334135" cy="2413000"/>
          </a:xfrm>
          <a:custGeom>
            <a:avLst/>
            <a:gdLst/>
            <a:ahLst/>
            <a:cxnLst/>
            <a:rect l="l" t="t" r="r" b="b"/>
            <a:pathLst>
              <a:path w="1334135" h="2413000">
                <a:moveTo>
                  <a:pt x="0" y="0"/>
                </a:moveTo>
                <a:lnTo>
                  <a:pt x="1334097" y="0"/>
                </a:lnTo>
                <a:lnTo>
                  <a:pt x="1334097" y="2412897"/>
                </a:lnTo>
                <a:lnTo>
                  <a:pt x="0" y="24128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54768" y="1921296"/>
            <a:ext cx="2819400" cy="1229360"/>
          </a:xfrm>
          <a:custGeom>
            <a:avLst/>
            <a:gdLst/>
            <a:ahLst/>
            <a:cxnLst/>
            <a:rect l="l" t="t" r="r" b="b"/>
            <a:pathLst>
              <a:path w="2819400" h="1229360">
                <a:moveTo>
                  <a:pt x="0" y="0"/>
                </a:moveTo>
                <a:lnTo>
                  <a:pt x="2818794" y="0"/>
                </a:lnTo>
                <a:lnTo>
                  <a:pt x="2818794" y="1229097"/>
                </a:lnTo>
                <a:lnTo>
                  <a:pt x="0" y="12290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377333" y="3346938"/>
            <a:ext cx="253936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Sort the K*20*15 boxes by  their </a:t>
            </a:r>
            <a:r>
              <a:rPr sz="1600" dirty="0">
                <a:latin typeface="Arial"/>
                <a:cs typeface="Arial"/>
              </a:rPr>
              <a:t>“object” score, </a:t>
            </a:r>
            <a:r>
              <a:rPr sz="1600" spc="-5" dirty="0">
                <a:latin typeface="Arial"/>
                <a:cs typeface="Arial"/>
              </a:rPr>
              <a:t>take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top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~300 as our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proposals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959" y="373186"/>
            <a:ext cx="257810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Fast</a:t>
            </a:r>
            <a:r>
              <a:rPr sz="28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sz="2800"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R-CNN: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>
                <a:solidFill>
                  <a:srgbClr val="000000"/>
                </a:solidFill>
              </a:rPr>
              <a:t>Make </a:t>
            </a:r>
            <a:r>
              <a:rPr spc="-5" dirty="0">
                <a:solidFill>
                  <a:srgbClr val="000000"/>
                </a:solidFill>
              </a:rPr>
              <a:t>CNN do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proposals!</a:t>
            </a:r>
          </a:p>
        </p:txBody>
      </p:sp>
      <p:sp>
        <p:nvSpPr>
          <p:cNvPr id="3" name="object 3"/>
          <p:cNvSpPr/>
          <p:nvPr/>
        </p:nvSpPr>
        <p:spPr>
          <a:xfrm>
            <a:off x="3301393" y="89024"/>
            <a:ext cx="5506165" cy="4478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618" y="89024"/>
            <a:ext cx="2200910" cy="568325"/>
          </a:xfrm>
          <a:custGeom>
            <a:avLst/>
            <a:gdLst/>
            <a:ahLst/>
            <a:cxnLst/>
            <a:rect l="l" t="t" r="r" b="b"/>
            <a:pathLst>
              <a:path w="2200910" h="568325">
                <a:moveTo>
                  <a:pt x="0" y="0"/>
                </a:moveTo>
                <a:lnTo>
                  <a:pt x="2200795" y="0"/>
                </a:lnTo>
                <a:lnTo>
                  <a:pt x="2200795" y="567898"/>
                </a:lnTo>
                <a:lnTo>
                  <a:pt x="0" y="5678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624" y="4277177"/>
            <a:ext cx="488696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Ren et al, </a:t>
            </a:r>
            <a:r>
              <a:rPr sz="800" dirty="0">
                <a:latin typeface="Arial"/>
                <a:cs typeface="Arial"/>
              </a:rPr>
              <a:t>“Faster </a:t>
            </a:r>
            <a:r>
              <a:rPr sz="800" spc="-5" dirty="0">
                <a:latin typeface="Arial"/>
                <a:cs typeface="Arial"/>
              </a:rPr>
              <a:t>R-CNN: </a:t>
            </a:r>
            <a:r>
              <a:rPr sz="800" spc="-20" dirty="0">
                <a:latin typeface="Arial"/>
                <a:cs typeface="Arial"/>
              </a:rPr>
              <a:t>Towards </a:t>
            </a:r>
            <a:r>
              <a:rPr sz="800" spc="-10" dirty="0">
                <a:latin typeface="Arial"/>
                <a:cs typeface="Arial"/>
              </a:rPr>
              <a:t>Real-Time </a:t>
            </a:r>
            <a:r>
              <a:rPr sz="800" spc="-5" dirty="0">
                <a:latin typeface="Arial"/>
                <a:cs typeface="Arial"/>
              </a:rPr>
              <a:t>Object Detection with Region Proposal Networks”, NIPS 2015  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2015, Ross Girshick; </a:t>
            </a:r>
            <a:r>
              <a:rPr sz="800" dirty="0">
                <a:latin typeface="Arial"/>
                <a:cs typeface="Arial"/>
              </a:rPr>
              <a:t>reproduced </a:t>
            </a:r>
            <a:r>
              <a:rPr sz="800" spc="-5" dirty="0">
                <a:latin typeface="Arial"/>
                <a:cs typeface="Arial"/>
              </a:rPr>
              <a:t>with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600" y="2061834"/>
            <a:ext cx="370776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Jointly </a:t>
            </a:r>
            <a:r>
              <a:rPr sz="1800" spc="-5" dirty="0">
                <a:latin typeface="Arial"/>
                <a:cs typeface="Arial"/>
              </a:rPr>
              <a:t>train with </a:t>
            </a:r>
            <a:r>
              <a:rPr sz="1800" dirty="0">
                <a:latin typeface="Arial"/>
                <a:cs typeface="Arial"/>
              </a:rPr>
              <a:t>4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losses:</a:t>
            </a:r>
            <a:endParaRPr sz="1800" dirty="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RPN </a:t>
            </a:r>
            <a:r>
              <a:rPr sz="1800" dirty="0">
                <a:latin typeface="Arial"/>
                <a:cs typeface="Arial"/>
              </a:rPr>
              <a:t>classify </a:t>
            </a:r>
            <a:r>
              <a:rPr sz="1800" spc="-5" dirty="0">
                <a:latin typeface="Arial"/>
                <a:cs typeface="Arial"/>
              </a:rPr>
              <a:t>object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spc="-5" dirty="0">
                <a:latin typeface="Arial"/>
                <a:cs typeface="Arial"/>
              </a:rPr>
              <a:t>not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</a:t>
            </a:r>
            <a:endParaRPr sz="1800" dirty="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RPN </a:t>
            </a:r>
            <a:r>
              <a:rPr sz="1800" dirty="0">
                <a:latin typeface="Arial"/>
                <a:cs typeface="Arial"/>
              </a:rPr>
              <a:t>regress </a:t>
            </a:r>
            <a:r>
              <a:rPr sz="1800" spc="-5" dirty="0">
                <a:latin typeface="Arial"/>
                <a:cs typeface="Arial"/>
              </a:rPr>
              <a:t>box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coordinates</a:t>
            </a:r>
          </a:p>
          <a:p>
            <a:pPr marL="469900" marR="5080" indent="-419734">
              <a:lnSpc>
                <a:spcPct val="100699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Final </a:t>
            </a:r>
            <a:r>
              <a:rPr sz="1800" dirty="0">
                <a:latin typeface="Arial"/>
                <a:cs typeface="Arial"/>
              </a:rPr>
              <a:t>classification score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(object  classes)</a:t>
            </a:r>
          </a:p>
          <a:p>
            <a:pPr marL="469900" indent="-419734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Final box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coordinates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195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Semantic Segmentation </a:t>
            </a:r>
            <a:r>
              <a:rPr sz="2800" spc="-5" dirty="0">
                <a:solidFill>
                  <a:srgbClr val="000000"/>
                </a:solidFill>
              </a:rPr>
              <a:t>Idea: </a:t>
            </a:r>
            <a:r>
              <a:rPr sz="2800" spc="-10" dirty="0">
                <a:solidFill>
                  <a:srgbClr val="000000"/>
                </a:solidFill>
              </a:rPr>
              <a:t>Sliding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Window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804873" y="1833258"/>
            <a:ext cx="2470620" cy="164643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40862" y="2492780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607" y="0"/>
                </a:lnTo>
                <a:lnTo>
                  <a:pt x="246607" y="246589"/>
                </a:lnTo>
                <a:lnTo>
                  <a:pt x="0" y="24658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1369" y="1496772"/>
            <a:ext cx="1283970" cy="975360"/>
          </a:xfrm>
          <a:custGeom>
            <a:avLst/>
            <a:gdLst/>
            <a:ahLst/>
            <a:cxnLst/>
            <a:rect l="l" t="t" r="r" b="b"/>
            <a:pathLst>
              <a:path w="1283970" h="975360">
                <a:moveTo>
                  <a:pt x="0" y="974998"/>
                </a:moveTo>
                <a:lnTo>
                  <a:pt x="1283697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1294" y="2235595"/>
            <a:ext cx="1263650" cy="550545"/>
          </a:xfrm>
          <a:custGeom>
            <a:avLst/>
            <a:gdLst/>
            <a:ahLst/>
            <a:cxnLst/>
            <a:rect l="l" t="t" r="r" b="b"/>
            <a:pathLst>
              <a:path w="1263650" h="550544">
                <a:moveTo>
                  <a:pt x="0" y="550198"/>
                </a:moveTo>
                <a:lnTo>
                  <a:pt x="1263297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4666" y="1493772"/>
            <a:ext cx="681073" cy="748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21650" y="1519081"/>
            <a:ext cx="844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Full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9270" y="1060958"/>
            <a:ext cx="1060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Extract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86563" y="2393040"/>
            <a:ext cx="1982172" cy="664543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24341" y="927186"/>
            <a:ext cx="11912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Classify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center  </a:t>
            </a:r>
            <a:r>
              <a:rPr sz="1400" spc="-5" dirty="0">
                <a:latin typeface="Arial"/>
                <a:cs typeface="Arial"/>
              </a:rPr>
              <a:t>pixel with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26291" y="1789058"/>
            <a:ext cx="157799" cy="157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3269" y="2645169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599" y="0"/>
                </a:lnTo>
                <a:lnTo>
                  <a:pt x="246599" y="246599"/>
                </a:lnTo>
                <a:lnTo>
                  <a:pt x="0" y="246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5669" y="2797569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599" y="0"/>
                </a:lnTo>
                <a:lnTo>
                  <a:pt x="246599" y="246599"/>
                </a:lnTo>
                <a:lnTo>
                  <a:pt x="0" y="246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64666" y="2340370"/>
            <a:ext cx="681048" cy="729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64666" y="3147318"/>
            <a:ext cx="681048" cy="729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92869" y="2907269"/>
            <a:ext cx="1132205" cy="173355"/>
          </a:xfrm>
          <a:custGeom>
            <a:avLst/>
            <a:gdLst/>
            <a:ahLst/>
            <a:cxnLst/>
            <a:rect l="l" t="t" r="r" b="b"/>
            <a:pathLst>
              <a:path w="1132204" h="173355">
                <a:moveTo>
                  <a:pt x="0" y="0"/>
                </a:moveTo>
                <a:lnTo>
                  <a:pt x="1132197" y="172799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54494" y="2360520"/>
            <a:ext cx="1161415" cy="268605"/>
          </a:xfrm>
          <a:custGeom>
            <a:avLst/>
            <a:gdLst/>
            <a:ahLst/>
            <a:cxnLst/>
            <a:rect l="l" t="t" r="r" b="b"/>
            <a:pathLst>
              <a:path w="1161414" h="268605">
                <a:moveTo>
                  <a:pt x="0" y="268499"/>
                </a:moveTo>
                <a:lnTo>
                  <a:pt x="1160997" y="0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36793" y="2811319"/>
            <a:ext cx="979169" cy="336550"/>
          </a:xfrm>
          <a:custGeom>
            <a:avLst/>
            <a:gdLst/>
            <a:ahLst/>
            <a:cxnLst/>
            <a:rect l="l" t="t" r="r" b="b"/>
            <a:pathLst>
              <a:path w="979170" h="336550">
                <a:moveTo>
                  <a:pt x="0" y="0"/>
                </a:moveTo>
                <a:lnTo>
                  <a:pt x="978598" y="335999"/>
                </a:lnTo>
              </a:path>
            </a:pathLst>
          </a:custGeom>
          <a:ln w="2857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36793" y="3060793"/>
            <a:ext cx="979169" cy="815975"/>
          </a:xfrm>
          <a:custGeom>
            <a:avLst/>
            <a:gdLst/>
            <a:ahLst/>
            <a:cxnLst/>
            <a:rect l="l" t="t" r="r" b="b"/>
            <a:pathLst>
              <a:path w="979170" h="815975">
                <a:moveTo>
                  <a:pt x="0" y="0"/>
                </a:moveTo>
                <a:lnTo>
                  <a:pt x="978598" y="815398"/>
                </a:lnTo>
              </a:path>
            </a:pathLst>
          </a:custGeom>
          <a:ln w="2857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86563" y="1520505"/>
            <a:ext cx="1982172" cy="66455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56063" y="3207732"/>
            <a:ext cx="1982172" cy="66455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26291" y="2626469"/>
            <a:ext cx="157799" cy="157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26291" y="3433393"/>
            <a:ext cx="157799" cy="157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88985" y="1610080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88985" y="2401054"/>
            <a:ext cx="837565" cy="1243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Cow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Grass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78440" y="4257447"/>
            <a:ext cx="4443095" cy="3111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800" spc="-5" dirty="0">
                <a:latin typeface="Arial"/>
                <a:cs typeface="Arial"/>
              </a:rPr>
              <a:t>Farabet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Hierarchical Features for Scene Labeling,” </a:t>
            </a:r>
            <a:r>
              <a:rPr sz="800" spc="-15" dirty="0">
                <a:latin typeface="Arial"/>
                <a:cs typeface="Arial"/>
              </a:rPr>
              <a:t>TPAMI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spc="-5" dirty="0">
                <a:latin typeface="Arial"/>
                <a:cs typeface="Arial"/>
              </a:rPr>
              <a:t>Pinheiro and Collobert, </a:t>
            </a:r>
            <a:r>
              <a:rPr sz="800" dirty="0">
                <a:latin typeface="Arial"/>
                <a:cs typeface="Arial"/>
              </a:rPr>
              <a:t>“Recurrent </a:t>
            </a:r>
            <a:r>
              <a:rPr sz="800" spc="-5" dirty="0">
                <a:latin typeface="Arial"/>
                <a:cs typeface="Arial"/>
              </a:rPr>
              <a:t>Convolutional Neural Networks for Scene Labeling”, ICML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6871" y="1239001"/>
            <a:ext cx="5593885" cy="2794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361950"/>
            <a:ext cx="257810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Fast</a:t>
            </a:r>
            <a:r>
              <a:rPr sz="28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sz="2800"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R-CNN: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>
                <a:solidFill>
                  <a:srgbClr val="000000"/>
                </a:solidFill>
              </a:rPr>
              <a:t>Make </a:t>
            </a:r>
            <a:r>
              <a:rPr spc="-5" dirty="0">
                <a:solidFill>
                  <a:srgbClr val="000000"/>
                </a:solidFill>
              </a:rPr>
              <a:t>CNN do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proposals!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959" y="373186"/>
            <a:ext cx="257810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Fast</a:t>
            </a:r>
            <a:r>
              <a:rPr sz="28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sz="2800"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R-CNN: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>
                <a:solidFill>
                  <a:srgbClr val="000000"/>
                </a:solidFill>
              </a:rPr>
              <a:t>Make </a:t>
            </a:r>
            <a:r>
              <a:rPr spc="-5" dirty="0">
                <a:solidFill>
                  <a:srgbClr val="000000"/>
                </a:solidFill>
              </a:rPr>
              <a:t>CNN do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proposals!</a:t>
            </a:r>
          </a:p>
        </p:txBody>
      </p:sp>
      <p:sp>
        <p:nvSpPr>
          <p:cNvPr id="3" name="object 3"/>
          <p:cNvSpPr/>
          <p:nvPr/>
        </p:nvSpPr>
        <p:spPr>
          <a:xfrm>
            <a:off x="3301393" y="89024"/>
            <a:ext cx="5506165" cy="4478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618" y="89024"/>
            <a:ext cx="2200910" cy="568325"/>
          </a:xfrm>
          <a:custGeom>
            <a:avLst/>
            <a:gdLst/>
            <a:ahLst/>
            <a:cxnLst/>
            <a:rect l="l" t="t" r="r" b="b"/>
            <a:pathLst>
              <a:path w="2200910" h="568325">
                <a:moveTo>
                  <a:pt x="0" y="0"/>
                </a:moveTo>
                <a:lnTo>
                  <a:pt x="2200795" y="0"/>
                </a:lnTo>
                <a:lnTo>
                  <a:pt x="2200795" y="567898"/>
                </a:lnTo>
                <a:lnTo>
                  <a:pt x="0" y="5678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624" y="4277177"/>
            <a:ext cx="488696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Ren et al, </a:t>
            </a:r>
            <a:r>
              <a:rPr sz="800" dirty="0">
                <a:latin typeface="Arial"/>
                <a:cs typeface="Arial"/>
              </a:rPr>
              <a:t>“Faster </a:t>
            </a:r>
            <a:r>
              <a:rPr sz="800" spc="-5" dirty="0">
                <a:latin typeface="Arial"/>
                <a:cs typeface="Arial"/>
              </a:rPr>
              <a:t>R-CNN: </a:t>
            </a:r>
            <a:r>
              <a:rPr sz="800" spc="-20" dirty="0">
                <a:latin typeface="Arial"/>
                <a:cs typeface="Arial"/>
              </a:rPr>
              <a:t>Towards </a:t>
            </a:r>
            <a:r>
              <a:rPr sz="800" spc="-10" dirty="0">
                <a:latin typeface="Arial"/>
                <a:cs typeface="Arial"/>
              </a:rPr>
              <a:t>Real-Time </a:t>
            </a:r>
            <a:r>
              <a:rPr sz="800" spc="-5" dirty="0">
                <a:latin typeface="Arial"/>
                <a:cs typeface="Arial"/>
              </a:rPr>
              <a:t>Object Detection with Region Proposal Networks”, NIPS 2015  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2015, Ross Girshick; </a:t>
            </a:r>
            <a:r>
              <a:rPr sz="800" dirty="0">
                <a:latin typeface="Arial"/>
                <a:cs typeface="Arial"/>
              </a:rPr>
              <a:t>reproduced </a:t>
            </a:r>
            <a:r>
              <a:rPr sz="800" spc="-5" dirty="0">
                <a:latin typeface="Arial"/>
                <a:cs typeface="Arial"/>
              </a:rPr>
              <a:t>with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" y="1748603"/>
            <a:ext cx="3896995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Glossing over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details:</a:t>
            </a:r>
            <a:endParaRPr sz="1800" dirty="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Ignore overlapping proposals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with</a:t>
            </a:r>
            <a:endParaRPr sz="18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non-max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suppression</a:t>
            </a:r>
            <a:endParaRPr sz="1800" dirty="0">
              <a:latin typeface="Arial"/>
              <a:cs typeface="Arial"/>
            </a:endParaRPr>
          </a:p>
          <a:p>
            <a:pPr marL="469900" marR="155575" indent="-304800">
              <a:lnSpc>
                <a:spcPct val="100699"/>
              </a:lnSpc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How to determine whether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proposal is positive or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negative?</a:t>
            </a:r>
            <a:endParaRPr sz="1800" dirty="0">
              <a:latin typeface="Arial"/>
              <a:cs typeface="Arial"/>
            </a:endParaRPr>
          </a:p>
          <a:p>
            <a:pPr marL="469900" marR="219710" indent="-304800">
              <a:lnSpc>
                <a:spcPct val="100699"/>
              </a:lnSpc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How </a:t>
            </a:r>
            <a:r>
              <a:rPr sz="1800" dirty="0">
                <a:latin typeface="Arial"/>
                <a:cs typeface="Arial"/>
              </a:rPr>
              <a:t>many </a:t>
            </a:r>
            <a:r>
              <a:rPr sz="1800" spc="-5" dirty="0">
                <a:latin typeface="Arial"/>
                <a:cs typeface="Arial"/>
              </a:rPr>
              <a:t>positives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negatives  to </a:t>
            </a:r>
            <a:r>
              <a:rPr sz="1800" dirty="0">
                <a:latin typeface="Arial"/>
                <a:cs typeface="Arial"/>
              </a:rPr>
              <a:t>send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second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stage?</a:t>
            </a:r>
          </a:p>
          <a:p>
            <a:pPr marL="469900" marR="307975" indent="-304800">
              <a:lnSpc>
                <a:spcPct val="100699"/>
              </a:lnSpc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How to parameterize bounding  box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regression?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46" y="412343"/>
            <a:ext cx="257810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Fast</a:t>
            </a:r>
            <a:r>
              <a:rPr sz="28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sz="2800"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R-CNN: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>
                <a:solidFill>
                  <a:srgbClr val="000000"/>
                </a:solidFill>
              </a:rPr>
              <a:t>Make </a:t>
            </a:r>
            <a:r>
              <a:rPr spc="-5" dirty="0">
                <a:solidFill>
                  <a:srgbClr val="000000"/>
                </a:solidFill>
              </a:rPr>
              <a:t>CNN do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proposals!</a:t>
            </a:r>
          </a:p>
        </p:txBody>
      </p:sp>
      <p:sp>
        <p:nvSpPr>
          <p:cNvPr id="3" name="object 3"/>
          <p:cNvSpPr/>
          <p:nvPr/>
        </p:nvSpPr>
        <p:spPr>
          <a:xfrm>
            <a:off x="3301393" y="89024"/>
            <a:ext cx="5506165" cy="4478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618" y="89024"/>
            <a:ext cx="2200910" cy="568325"/>
          </a:xfrm>
          <a:custGeom>
            <a:avLst/>
            <a:gdLst/>
            <a:ahLst/>
            <a:cxnLst/>
            <a:rect l="l" t="t" r="r" b="b"/>
            <a:pathLst>
              <a:path w="2200910" h="568325">
                <a:moveTo>
                  <a:pt x="0" y="0"/>
                </a:moveTo>
                <a:lnTo>
                  <a:pt x="2200795" y="0"/>
                </a:lnTo>
                <a:lnTo>
                  <a:pt x="2200795" y="567898"/>
                </a:lnTo>
                <a:lnTo>
                  <a:pt x="0" y="5678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064" y="1620764"/>
            <a:ext cx="283400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Faster R-CNN 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Two-stage </a:t>
            </a:r>
            <a:r>
              <a:rPr sz="1800" b="1" spc="-5" dirty="0">
                <a:latin typeface="Arial"/>
                <a:cs typeface="Arial"/>
              </a:rPr>
              <a:t>object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detector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99" y="2438973"/>
            <a:ext cx="3794760" cy="981075"/>
          </a:xfrm>
          <a:prstGeom prst="rect">
            <a:avLst/>
          </a:prstGeom>
          <a:ln w="38099">
            <a:solidFill>
              <a:srgbClr val="4985E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R="259715" algn="ctr">
              <a:lnSpc>
                <a:spcPct val="100000"/>
              </a:lnSpc>
              <a:spcBef>
                <a:spcPts val="365"/>
              </a:spcBef>
            </a:pPr>
            <a:r>
              <a:rPr sz="1800" spc="-5" dirty="0">
                <a:latin typeface="Arial"/>
                <a:cs typeface="Arial"/>
              </a:rPr>
              <a:t>First </a:t>
            </a:r>
            <a:r>
              <a:rPr sz="1800" dirty="0">
                <a:latin typeface="Arial"/>
                <a:cs typeface="Arial"/>
              </a:rPr>
              <a:t>stage: </a:t>
            </a:r>
            <a:r>
              <a:rPr sz="1800" spc="-5" dirty="0">
                <a:latin typeface="Arial"/>
                <a:cs typeface="Arial"/>
              </a:rPr>
              <a:t>Run once per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595630" algn="l"/>
                <a:tab pos="596265" algn="l"/>
              </a:tabLst>
            </a:pPr>
            <a:r>
              <a:rPr sz="1800" spc="-5" dirty="0">
                <a:latin typeface="Arial"/>
                <a:cs typeface="Arial"/>
              </a:rPr>
              <a:t>Backbone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595630" algn="l"/>
                <a:tab pos="596265" algn="l"/>
              </a:tabLst>
            </a:pPr>
            <a:r>
              <a:rPr sz="1800" spc="-5" dirty="0">
                <a:latin typeface="Arial"/>
                <a:cs typeface="Arial"/>
              </a:rPr>
              <a:t>Region proposal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99" y="3559957"/>
            <a:ext cx="3794760" cy="1195705"/>
          </a:xfrm>
          <a:prstGeom prst="rect">
            <a:avLst/>
          </a:prstGeom>
          <a:ln w="38099">
            <a:solidFill>
              <a:srgbClr val="69A84F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74930" algn="ctr">
              <a:lnSpc>
                <a:spcPct val="100000"/>
              </a:lnSpc>
              <a:spcBef>
                <a:spcPts val="125"/>
              </a:spcBef>
            </a:pPr>
            <a:r>
              <a:rPr sz="1800" spc="-5" dirty="0">
                <a:latin typeface="Arial"/>
                <a:cs typeface="Arial"/>
              </a:rPr>
              <a:t>Second </a:t>
            </a:r>
            <a:r>
              <a:rPr sz="1800" dirty="0">
                <a:latin typeface="Arial"/>
                <a:cs typeface="Arial"/>
              </a:rPr>
              <a:t>stage: </a:t>
            </a:r>
            <a:r>
              <a:rPr sz="1800" spc="-5" dirty="0">
                <a:latin typeface="Arial"/>
                <a:cs typeface="Arial"/>
              </a:rPr>
              <a:t>Run once per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</a:t>
            </a:r>
          </a:p>
          <a:p>
            <a:pPr marL="59563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595630" algn="l"/>
                <a:tab pos="596265" algn="l"/>
              </a:tabLst>
            </a:pPr>
            <a:r>
              <a:rPr sz="1800" spc="-5" dirty="0">
                <a:latin typeface="Arial"/>
                <a:cs typeface="Arial"/>
              </a:rPr>
              <a:t>Crop features: RoI pool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align</a:t>
            </a:r>
            <a:endParaRPr sz="1800" dirty="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595630" algn="l"/>
                <a:tab pos="596265" algn="l"/>
              </a:tabLst>
            </a:pPr>
            <a:r>
              <a:rPr sz="1800" spc="-5" dirty="0">
                <a:latin typeface="Arial"/>
                <a:cs typeface="Arial"/>
              </a:rPr>
              <a:t>Predict object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</a:t>
            </a:r>
          </a:p>
          <a:p>
            <a:pPr marL="59563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595630" algn="l"/>
                <a:tab pos="596265" algn="l"/>
              </a:tabLst>
            </a:pPr>
            <a:r>
              <a:rPr sz="1800" spc="-5" dirty="0">
                <a:latin typeface="Arial"/>
                <a:cs typeface="Arial"/>
              </a:rPr>
              <a:t>Prediction bbox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offset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94940" y="1694371"/>
            <a:ext cx="3211195" cy="2747645"/>
          </a:xfrm>
          <a:custGeom>
            <a:avLst/>
            <a:gdLst/>
            <a:ahLst/>
            <a:cxnLst/>
            <a:rect l="l" t="t" r="r" b="b"/>
            <a:pathLst>
              <a:path w="3211195" h="2747645">
                <a:moveTo>
                  <a:pt x="0" y="0"/>
                </a:moveTo>
                <a:lnTo>
                  <a:pt x="3210593" y="0"/>
                </a:lnTo>
                <a:lnTo>
                  <a:pt x="3210593" y="2747394"/>
                </a:lnTo>
                <a:lnTo>
                  <a:pt x="0" y="274739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7313" y="27224"/>
            <a:ext cx="3211195" cy="1557655"/>
          </a:xfrm>
          <a:custGeom>
            <a:avLst/>
            <a:gdLst/>
            <a:ahLst/>
            <a:cxnLst/>
            <a:rect l="l" t="t" r="r" b="b"/>
            <a:pathLst>
              <a:path w="3211195" h="1557655">
                <a:moveTo>
                  <a:pt x="0" y="0"/>
                </a:moveTo>
                <a:lnTo>
                  <a:pt x="3210593" y="0"/>
                </a:lnTo>
                <a:lnTo>
                  <a:pt x="3210593" y="1557296"/>
                </a:lnTo>
                <a:lnTo>
                  <a:pt x="0" y="15572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626" y="439338"/>
            <a:ext cx="257810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Fast</a:t>
            </a:r>
            <a:r>
              <a:rPr sz="2800" b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</a:t>
            </a:r>
            <a:r>
              <a:rPr sz="2800"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R-CNN: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>
                <a:solidFill>
                  <a:srgbClr val="000000"/>
                </a:solidFill>
              </a:rPr>
              <a:t>Make </a:t>
            </a:r>
            <a:r>
              <a:rPr spc="-5" dirty="0">
                <a:solidFill>
                  <a:srgbClr val="000000"/>
                </a:solidFill>
              </a:rPr>
              <a:t>CNN do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proposals!</a:t>
            </a:r>
          </a:p>
        </p:txBody>
      </p:sp>
      <p:sp>
        <p:nvSpPr>
          <p:cNvPr id="3" name="object 3"/>
          <p:cNvSpPr/>
          <p:nvPr/>
        </p:nvSpPr>
        <p:spPr>
          <a:xfrm>
            <a:off x="3301393" y="89024"/>
            <a:ext cx="5506165" cy="4478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618" y="89024"/>
            <a:ext cx="2200910" cy="568325"/>
          </a:xfrm>
          <a:custGeom>
            <a:avLst/>
            <a:gdLst/>
            <a:ahLst/>
            <a:cxnLst/>
            <a:rect l="l" t="t" r="r" b="b"/>
            <a:pathLst>
              <a:path w="2200910" h="568325">
                <a:moveTo>
                  <a:pt x="0" y="0"/>
                </a:moveTo>
                <a:lnTo>
                  <a:pt x="2200795" y="0"/>
                </a:lnTo>
                <a:lnTo>
                  <a:pt x="2200795" y="567898"/>
                </a:lnTo>
                <a:lnTo>
                  <a:pt x="0" y="5678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044" y="1822318"/>
            <a:ext cx="283400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Faster R-CNN 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Two-stage </a:t>
            </a:r>
            <a:r>
              <a:rPr sz="1800" b="1" spc="-5" dirty="0">
                <a:latin typeface="Arial"/>
                <a:cs typeface="Arial"/>
              </a:rPr>
              <a:t>object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detector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99" y="2577655"/>
            <a:ext cx="3794760" cy="981075"/>
          </a:xfrm>
          <a:prstGeom prst="rect">
            <a:avLst/>
          </a:prstGeom>
          <a:ln w="38099">
            <a:solidFill>
              <a:srgbClr val="4985E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R="259715" algn="ctr">
              <a:lnSpc>
                <a:spcPct val="100000"/>
              </a:lnSpc>
              <a:spcBef>
                <a:spcPts val="365"/>
              </a:spcBef>
            </a:pPr>
            <a:r>
              <a:rPr sz="1800" spc="-5" dirty="0">
                <a:latin typeface="Arial"/>
                <a:cs typeface="Arial"/>
              </a:rPr>
              <a:t>First </a:t>
            </a:r>
            <a:r>
              <a:rPr sz="1800" dirty="0">
                <a:latin typeface="Arial"/>
                <a:cs typeface="Arial"/>
              </a:rPr>
              <a:t>stage: </a:t>
            </a:r>
            <a:r>
              <a:rPr sz="1800" spc="-5" dirty="0">
                <a:latin typeface="Arial"/>
                <a:cs typeface="Arial"/>
              </a:rPr>
              <a:t>Run once per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595630" algn="l"/>
                <a:tab pos="596265" algn="l"/>
              </a:tabLst>
            </a:pPr>
            <a:r>
              <a:rPr sz="1800" spc="-5" dirty="0">
                <a:latin typeface="Arial"/>
                <a:cs typeface="Arial"/>
              </a:rPr>
              <a:t>Backbone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595630" algn="l"/>
                <a:tab pos="596265" algn="l"/>
              </a:tabLst>
            </a:pPr>
            <a:r>
              <a:rPr sz="1800" spc="-5" dirty="0">
                <a:latin typeface="Arial"/>
                <a:cs typeface="Arial"/>
              </a:rPr>
              <a:t>Region proposal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99" y="3750970"/>
            <a:ext cx="3794760" cy="1195705"/>
          </a:xfrm>
          <a:prstGeom prst="rect">
            <a:avLst/>
          </a:prstGeom>
          <a:ln w="38099">
            <a:solidFill>
              <a:srgbClr val="69A84F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74930" algn="ctr">
              <a:lnSpc>
                <a:spcPct val="100000"/>
              </a:lnSpc>
              <a:spcBef>
                <a:spcPts val="125"/>
              </a:spcBef>
            </a:pPr>
            <a:r>
              <a:rPr sz="1800" spc="-5" dirty="0">
                <a:latin typeface="Arial"/>
                <a:cs typeface="Arial"/>
              </a:rPr>
              <a:t>Second </a:t>
            </a:r>
            <a:r>
              <a:rPr sz="1800" dirty="0">
                <a:latin typeface="Arial"/>
                <a:cs typeface="Arial"/>
              </a:rPr>
              <a:t>stage: </a:t>
            </a:r>
            <a:r>
              <a:rPr sz="1800" spc="-5" dirty="0">
                <a:latin typeface="Arial"/>
                <a:cs typeface="Arial"/>
              </a:rPr>
              <a:t>Run once per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595630" algn="l"/>
                <a:tab pos="596265" algn="l"/>
              </a:tabLst>
            </a:pPr>
            <a:r>
              <a:rPr sz="1800" spc="-5" dirty="0">
                <a:latin typeface="Arial"/>
                <a:cs typeface="Arial"/>
              </a:rPr>
              <a:t>Crop features: RoI pool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align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595630" algn="l"/>
                <a:tab pos="596265" algn="l"/>
              </a:tabLst>
            </a:pPr>
            <a:r>
              <a:rPr sz="1800" spc="-5" dirty="0">
                <a:latin typeface="Arial"/>
                <a:cs typeface="Arial"/>
              </a:rPr>
              <a:t>Predict object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  <a:p>
            <a:pPr marL="59563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595630" algn="l"/>
                <a:tab pos="596265" algn="l"/>
              </a:tabLst>
            </a:pPr>
            <a:r>
              <a:rPr sz="1800" spc="-5" dirty="0">
                <a:latin typeface="Arial"/>
                <a:cs typeface="Arial"/>
              </a:rPr>
              <a:t>Prediction bbox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offset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94940" y="1694371"/>
            <a:ext cx="3211195" cy="2747645"/>
          </a:xfrm>
          <a:custGeom>
            <a:avLst/>
            <a:gdLst/>
            <a:ahLst/>
            <a:cxnLst/>
            <a:rect l="l" t="t" r="r" b="b"/>
            <a:pathLst>
              <a:path w="3211195" h="2747645">
                <a:moveTo>
                  <a:pt x="0" y="0"/>
                </a:moveTo>
                <a:lnTo>
                  <a:pt x="3210593" y="0"/>
                </a:lnTo>
                <a:lnTo>
                  <a:pt x="3210593" y="2747394"/>
                </a:lnTo>
                <a:lnTo>
                  <a:pt x="0" y="2747394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7313" y="27224"/>
            <a:ext cx="3211195" cy="1557655"/>
          </a:xfrm>
          <a:custGeom>
            <a:avLst/>
            <a:gdLst/>
            <a:ahLst/>
            <a:cxnLst/>
            <a:rect l="l" t="t" r="r" b="b"/>
            <a:pathLst>
              <a:path w="3211195" h="1557655">
                <a:moveTo>
                  <a:pt x="0" y="0"/>
                </a:moveTo>
                <a:lnTo>
                  <a:pt x="3210593" y="0"/>
                </a:lnTo>
                <a:lnTo>
                  <a:pt x="3210593" y="1557296"/>
                </a:lnTo>
                <a:lnTo>
                  <a:pt x="0" y="15572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7855" y="231655"/>
            <a:ext cx="1892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905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Do we </a:t>
            </a:r>
            <a:r>
              <a:rPr sz="1800" dirty="0">
                <a:latin typeface="Arial"/>
                <a:cs typeface="Arial"/>
              </a:rPr>
              <a:t>really </a:t>
            </a:r>
            <a:r>
              <a:rPr sz="1800" spc="-5" dirty="0">
                <a:latin typeface="Arial"/>
                <a:cs typeface="Arial"/>
              </a:rPr>
              <a:t>need  the </a:t>
            </a:r>
            <a:r>
              <a:rPr sz="1800" dirty="0">
                <a:latin typeface="Arial"/>
                <a:cs typeface="Arial"/>
              </a:rPr>
              <a:t>second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stage?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74" y="276488"/>
            <a:ext cx="8871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Single-Stage </a:t>
            </a:r>
            <a:r>
              <a:rPr sz="2800" spc="-5" dirty="0">
                <a:solidFill>
                  <a:srgbClr val="000000"/>
                </a:solidFill>
              </a:rPr>
              <a:t>Object Detectors: </a:t>
            </a:r>
            <a:r>
              <a:rPr sz="2800" spc="-10" dirty="0">
                <a:solidFill>
                  <a:srgbClr val="000000"/>
                </a:solidFill>
              </a:rPr>
              <a:t>YOLO </a:t>
            </a:r>
            <a:r>
              <a:rPr sz="2800" dirty="0">
                <a:solidFill>
                  <a:srgbClr val="000000"/>
                </a:solidFill>
              </a:rPr>
              <a:t>/ </a:t>
            </a:r>
            <a:r>
              <a:rPr sz="2800" spc="-10" dirty="0">
                <a:solidFill>
                  <a:srgbClr val="000000"/>
                </a:solidFill>
              </a:rPr>
              <a:t>SSD </a:t>
            </a:r>
            <a:r>
              <a:rPr sz="2800" dirty="0">
                <a:solidFill>
                  <a:srgbClr val="000000"/>
                </a:solidFill>
              </a:rPr>
              <a:t>/</a:t>
            </a:r>
            <a:r>
              <a:rPr sz="2800" spc="-13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RetinaNet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58274" y="1357657"/>
            <a:ext cx="2248745" cy="193431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1143" y="1364069"/>
            <a:ext cx="2233795" cy="1921473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4317" y="1383147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6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2492" y="1383147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6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1991" y="1373609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08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63340" y="1373599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4665" y="1373599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6939" y="1373599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81193" y="3001093"/>
            <a:ext cx="2213610" cy="0"/>
          </a:xfrm>
          <a:custGeom>
            <a:avLst/>
            <a:gdLst/>
            <a:ahLst/>
            <a:cxnLst/>
            <a:rect l="l" t="t" r="r" b="b"/>
            <a:pathLst>
              <a:path w="2213610">
                <a:moveTo>
                  <a:pt x="221324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1193" y="2726169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224869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1193" y="2451255"/>
            <a:ext cx="2213610" cy="0"/>
          </a:xfrm>
          <a:custGeom>
            <a:avLst/>
            <a:gdLst/>
            <a:ahLst/>
            <a:cxnLst/>
            <a:rect l="l" t="t" r="r" b="b"/>
            <a:pathLst>
              <a:path w="2213610">
                <a:moveTo>
                  <a:pt x="221324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1193" y="2176338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224869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1293" y="1901421"/>
            <a:ext cx="2225040" cy="0"/>
          </a:xfrm>
          <a:custGeom>
            <a:avLst/>
            <a:gdLst/>
            <a:ahLst/>
            <a:cxnLst/>
            <a:rect l="l" t="t" r="r" b="b"/>
            <a:pathLst>
              <a:path w="2225040">
                <a:moveTo>
                  <a:pt x="2224970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81293" y="1626504"/>
            <a:ext cx="2190115" cy="0"/>
          </a:xfrm>
          <a:custGeom>
            <a:avLst/>
            <a:gdLst/>
            <a:ahLst/>
            <a:cxnLst/>
            <a:rect l="l" t="t" r="r" b="b"/>
            <a:pathLst>
              <a:path w="2190115">
                <a:moveTo>
                  <a:pt x="2189520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62244" y="2322220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9206" y="2260735"/>
            <a:ext cx="158249" cy="122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17074" y="3388406"/>
            <a:ext cx="2167890" cy="11722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9870" marR="220979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Divide image into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grid  </a:t>
            </a:r>
            <a:r>
              <a:rPr sz="1400" dirty="0">
                <a:latin typeface="Arial"/>
                <a:cs typeface="Arial"/>
              </a:rPr>
              <a:t>7 x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ts val="1650"/>
              </a:lnSpc>
              <a:spcBef>
                <a:spcPts val="750"/>
              </a:spcBef>
            </a:pPr>
            <a:r>
              <a:rPr sz="1400" spc="-5" dirty="0"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a set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b="1" spc="-5" dirty="0">
                <a:latin typeface="Arial"/>
                <a:cs typeface="Arial"/>
              </a:rPr>
              <a:t>base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boxes  </a:t>
            </a:r>
            <a:r>
              <a:rPr sz="1400" dirty="0">
                <a:latin typeface="Arial"/>
                <a:cs typeface="Arial"/>
              </a:rPr>
              <a:t>centered </a:t>
            </a:r>
            <a:r>
              <a:rPr sz="1400" spc="-5" dirty="0">
                <a:latin typeface="Arial"/>
                <a:cs typeface="Arial"/>
              </a:rPr>
              <a:t>at each grid </a:t>
            </a:r>
            <a:r>
              <a:rPr sz="1400" dirty="0">
                <a:latin typeface="Arial"/>
                <a:cs typeface="Arial"/>
              </a:rPr>
              <a:t>cell  </a:t>
            </a:r>
            <a:r>
              <a:rPr sz="1400" spc="-5" dirty="0">
                <a:latin typeface="Arial"/>
                <a:cs typeface="Arial"/>
              </a:rPr>
              <a:t>Here </a:t>
            </a:r>
            <a:r>
              <a:rPr sz="1400" dirty="0">
                <a:latin typeface="Arial"/>
                <a:cs typeface="Arial"/>
              </a:rPr>
              <a:t>B 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5552" y="3351459"/>
            <a:ext cx="9531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1440" marR="5080" indent="-7937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  </a:t>
            </a:r>
            <a:r>
              <a:rPr sz="1400" dirty="0">
                <a:latin typeface="Arial"/>
                <a:cs typeface="Arial"/>
              </a:rPr>
              <a:t>3 x H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97588" y="2322220"/>
            <a:ext cx="311785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94550" y="2260735"/>
            <a:ext cx="158249" cy="122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43793" y="1361097"/>
            <a:ext cx="732790" cy="732790"/>
          </a:xfrm>
          <a:custGeom>
            <a:avLst/>
            <a:gdLst/>
            <a:ahLst/>
            <a:cxnLst/>
            <a:rect l="l" t="t" r="r" b="b"/>
            <a:pathLst>
              <a:path w="732789" h="732789">
                <a:moveTo>
                  <a:pt x="0" y="0"/>
                </a:moveTo>
                <a:lnTo>
                  <a:pt x="732598" y="0"/>
                </a:lnTo>
                <a:lnTo>
                  <a:pt x="732598" y="732598"/>
                </a:lnTo>
                <a:lnTo>
                  <a:pt x="0" y="732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68742" y="1249347"/>
            <a:ext cx="483234" cy="956310"/>
          </a:xfrm>
          <a:custGeom>
            <a:avLst/>
            <a:gdLst/>
            <a:ahLst/>
            <a:cxnLst/>
            <a:rect l="l" t="t" r="r" b="b"/>
            <a:pathLst>
              <a:path w="483235" h="956310">
                <a:moveTo>
                  <a:pt x="0" y="0"/>
                </a:moveTo>
                <a:lnTo>
                  <a:pt x="482699" y="0"/>
                </a:lnTo>
                <a:lnTo>
                  <a:pt x="482699" y="956098"/>
                </a:lnTo>
                <a:lnTo>
                  <a:pt x="0" y="9560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32043" y="1486046"/>
            <a:ext cx="956310" cy="483234"/>
          </a:xfrm>
          <a:custGeom>
            <a:avLst/>
            <a:gdLst/>
            <a:ahLst/>
            <a:cxnLst/>
            <a:rect l="l" t="t" r="r" b="b"/>
            <a:pathLst>
              <a:path w="956310" h="483235">
                <a:moveTo>
                  <a:pt x="956098" y="0"/>
                </a:moveTo>
                <a:lnTo>
                  <a:pt x="956098" y="482699"/>
                </a:lnTo>
                <a:lnTo>
                  <a:pt x="0" y="482699"/>
                </a:lnTo>
                <a:lnTo>
                  <a:pt x="0" y="0"/>
                </a:lnTo>
                <a:lnTo>
                  <a:pt x="956098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39142" y="1656446"/>
            <a:ext cx="141899" cy="141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69691" y="2205445"/>
            <a:ext cx="732790" cy="732790"/>
          </a:xfrm>
          <a:custGeom>
            <a:avLst/>
            <a:gdLst/>
            <a:ahLst/>
            <a:cxnLst/>
            <a:rect l="l" t="t" r="r" b="b"/>
            <a:pathLst>
              <a:path w="732789" h="732789">
                <a:moveTo>
                  <a:pt x="0" y="0"/>
                </a:moveTo>
                <a:lnTo>
                  <a:pt x="732598" y="0"/>
                </a:lnTo>
                <a:lnTo>
                  <a:pt x="732598" y="732598"/>
                </a:lnTo>
                <a:lnTo>
                  <a:pt x="0" y="732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4640" y="2093695"/>
            <a:ext cx="483234" cy="956310"/>
          </a:xfrm>
          <a:custGeom>
            <a:avLst/>
            <a:gdLst/>
            <a:ahLst/>
            <a:cxnLst/>
            <a:rect l="l" t="t" r="r" b="b"/>
            <a:pathLst>
              <a:path w="483235" h="956310">
                <a:moveTo>
                  <a:pt x="0" y="0"/>
                </a:moveTo>
                <a:lnTo>
                  <a:pt x="482699" y="0"/>
                </a:lnTo>
                <a:lnTo>
                  <a:pt x="482699" y="956098"/>
                </a:lnTo>
                <a:lnTo>
                  <a:pt x="0" y="9560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57941" y="2330395"/>
            <a:ext cx="956310" cy="483234"/>
          </a:xfrm>
          <a:custGeom>
            <a:avLst/>
            <a:gdLst/>
            <a:ahLst/>
            <a:cxnLst/>
            <a:rect l="l" t="t" r="r" b="b"/>
            <a:pathLst>
              <a:path w="956310" h="483235">
                <a:moveTo>
                  <a:pt x="956098" y="0"/>
                </a:moveTo>
                <a:lnTo>
                  <a:pt x="956098" y="482699"/>
                </a:lnTo>
                <a:lnTo>
                  <a:pt x="0" y="482699"/>
                </a:lnTo>
                <a:lnTo>
                  <a:pt x="0" y="0"/>
                </a:lnTo>
                <a:lnTo>
                  <a:pt x="956098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65040" y="2500795"/>
            <a:ext cx="141899" cy="141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992933" y="1028996"/>
            <a:ext cx="189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Within each grid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53883" y="1276646"/>
            <a:ext cx="2823845" cy="22504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08610" marR="37465" indent="-295910">
              <a:lnSpc>
                <a:spcPct val="101600"/>
              </a:lnSpc>
              <a:spcBef>
                <a:spcPts val="7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latin typeface="Arial"/>
                <a:cs typeface="Arial"/>
              </a:rPr>
              <a:t>Regress from each of the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  </a:t>
            </a:r>
            <a:r>
              <a:rPr sz="1600" spc="-5" dirty="0">
                <a:latin typeface="Arial"/>
                <a:cs typeface="Arial"/>
              </a:rPr>
              <a:t>base boxes to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final box  with </a:t>
            </a:r>
            <a:r>
              <a:rPr sz="1600" dirty="0">
                <a:latin typeface="Arial"/>
                <a:cs typeface="Arial"/>
              </a:rPr>
              <a:t>5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numbers:</a:t>
            </a:r>
            <a:endParaRPr sz="1600">
              <a:latin typeface="Arial"/>
              <a:cs typeface="Arial"/>
            </a:endParaRPr>
          </a:p>
          <a:p>
            <a:pPr marL="30861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(dx, </a:t>
            </a:r>
            <a:r>
              <a:rPr sz="1600" spc="-45" dirty="0">
                <a:latin typeface="Arial"/>
                <a:cs typeface="Arial"/>
              </a:rPr>
              <a:t>dy, </a:t>
            </a:r>
            <a:r>
              <a:rPr sz="1600" spc="-5" dirty="0">
                <a:latin typeface="Arial"/>
                <a:cs typeface="Arial"/>
              </a:rPr>
              <a:t>dh, </a:t>
            </a:r>
            <a:r>
              <a:rPr sz="1600" spc="-35" dirty="0">
                <a:latin typeface="Arial"/>
                <a:cs typeface="Arial"/>
              </a:rPr>
              <a:t>dw,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confidence)</a:t>
            </a:r>
            <a:endParaRPr sz="1600">
              <a:latin typeface="Arial"/>
              <a:cs typeface="Arial"/>
            </a:endParaRPr>
          </a:p>
          <a:p>
            <a:pPr marL="308610" marR="5080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latin typeface="Arial"/>
                <a:cs typeface="Arial"/>
              </a:rPr>
              <a:t>Predict </a:t>
            </a:r>
            <a:r>
              <a:rPr sz="1600" dirty="0">
                <a:latin typeface="Arial"/>
                <a:cs typeface="Arial"/>
              </a:rPr>
              <a:t>scores </a:t>
            </a:r>
            <a:r>
              <a:rPr sz="1600" spc="-5" dirty="0">
                <a:latin typeface="Arial"/>
                <a:cs typeface="Arial"/>
              </a:rPr>
              <a:t>for each of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  classes (including  </a:t>
            </a:r>
            <a:r>
              <a:rPr sz="1600" spc="-5" dirty="0">
                <a:latin typeface="Arial"/>
                <a:cs typeface="Arial"/>
              </a:rPr>
              <a:t>background as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class)</a:t>
            </a:r>
            <a:endParaRPr sz="1600">
              <a:latin typeface="Arial"/>
              <a:cs typeface="Arial"/>
            </a:endParaRPr>
          </a:p>
          <a:p>
            <a:pPr marL="308610" marR="283845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latin typeface="Arial"/>
                <a:cs typeface="Arial"/>
              </a:rPr>
              <a:t>Looks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lot like RPN, but  </a:t>
            </a:r>
            <a:r>
              <a:rPr sz="1600" dirty="0">
                <a:latin typeface="Arial"/>
                <a:cs typeface="Arial"/>
              </a:rPr>
              <a:t>category-specific!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75071" y="3743019"/>
            <a:ext cx="183324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Output: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7 x 7 x (5 * B +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024" y="4080249"/>
            <a:ext cx="2794635" cy="51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Redmon et al, </a:t>
            </a:r>
            <a:r>
              <a:rPr sz="800" spc="-20" dirty="0">
                <a:latin typeface="Arial"/>
                <a:cs typeface="Arial"/>
              </a:rPr>
              <a:t>“You </a:t>
            </a:r>
            <a:r>
              <a:rPr sz="800" spc="-5" dirty="0">
                <a:latin typeface="Arial"/>
                <a:cs typeface="Arial"/>
              </a:rPr>
              <a:t>Only Look</a:t>
            </a:r>
            <a:r>
              <a:rPr sz="80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Once: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Unified, </a:t>
            </a:r>
            <a:r>
              <a:rPr sz="800" spc="-10" dirty="0">
                <a:latin typeface="Arial"/>
                <a:cs typeface="Arial"/>
              </a:rPr>
              <a:t>Real-Time </a:t>
            </a:r>
            <a:r>
              <a:rPr sz="800" spc="-5" dirty="0">
                <a:latin typeface="Arial"/>
                <a:cs typeface="Arial"/>
              </a:rPr>
              <a:t>Object Detection”, CVPR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Liu et al, </a:t>
            </a:r>
            <a:r>
              <a:rPr sz="800" dirty="0">
                <a:latin typeface="Arial"/>
                <a:cs typeface="Arial"/>
              </a:rPr>
              <a:t>“SSD: </a:t>
            </a:r>
            <a:r>
              <a:rPr sz="800" spc="-5" dirty="0">
                <a:latin typeface="Arial"/>
                <a:cs typeface="Arial"/>
              </a:rPr>
              <a:t>Single-Shot </a:t>
            </a:r>
            <a:r>
              <a:rPr sz="800" dirty="0">
                <a:latin typeface="Arial"/>
                <a:cs typeface="Arial"/>
              </a:rPr>
              <a:t>MultiBox </a:t>
            </a:r>
            <a:r>
              <a:rPr sz="800" spc="-5" dirty="0">
                <a:latin typeface="Arial"/>
                <a:cs typeface="Arial"/>
              </a:rPr>
              <a:t>Detector”, ECCV 2016  Lin et al, </a:t>
            </a:r>
            <a:r>
              <a:rPr sz="800" dirty="0">
                <a:latin typeface="Arial"/>
                <a:cs typeface="Arial"/>
              </a:rPr>
              <a:t>“Focal </a:t>
            </a:r>
            <a:r>
              <a:rPr sz="800" spc="-5" dirty="0">
                <a:latin typeface="Arial"/>
                <a:cs typeface="Arial"/>
              </a:rPr>
              <a:t>Loss for Dense Object Detection”, ICCV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88"/>
            <a:ext cx="58286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Lots of </a:t>
            </a:r>
            <a:r>
              <a:rPr sz="2800" dirty="0">
                <a:solidFill>
                  <a:srgbClr val="000000"/>
                </a:solidFill>
              </a:rPr>
              <a:t>variables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...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73024" y="4077877"/>
            <a:ext cx="5567680" cy="5441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R-FCN: Dai et al, </a:t>
            </a:r>
            <a:r>
              <a:rPr sz="700" dirty="0">
                <a:latin typeface="Arial"/>
                <a:cs typeface="Arial"/>
              </a:rPr>
              <a:t>“R-FCN: </a:t>
            </a:r>
            <a:r>
              <a:rPr sz="700" spc="-5" dirty="0">
                <a:latin typeface="Arial"/>
                <a:cs typeface="Arial"/>
              </a:rPr>
              <a:t>Object Detection </a:t>
            </a:r>
            <a:r>
              <a:rPr sz="700" dirty="0">
                <a:latin typeface="Arial"/>
                <a:cs typeface="Arial"/>
              </a:rPr>
              <a:t>via </a:t>
            </a:r>
            <a:r>
              <a:rPr sz="700" spc="-5" dirty="0">
                <a:latin typeface="Arial"/>
                <a:cs typeface="Arial"/>
              </a:rPr>
              <a:t>Region-based Fully Convolutional Networks”, NIPS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2016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Inception-V2: </a:t>
            </a:r>
            <a:r>
              <a:rPr sz="700" spc="-10" dirty="0">
                <a:latin typeface="Arial"/>
                <a:cs typeface="Arial"/>
              </a:rPr>
              <a:t>Ioffe </a:t>
            </a:r>
            <a:r>
              <a:rPr sz="700" spc="-5" dirty="0">
                <a:latin typeface="Arial"/>
                <a:cs typeface="Arial"/>
              </a:rPr>
              <a:t>and </a:t>
            </a:r>
            <a:r>
              <a:rPr sz="700" spc="-15" dirty="0">
                <a:latin typeface="Arial"/>
                <a:cs typeface="Arial"/>
              </a:rPr>
              <a:t>Szegedy, </a:t>
            </a:r>
            <a:r>
              <a:rPr sz="700" dirty="0">
                <a:latin typeface="Arial"/>
                <a:cs typeface="Arial"/>
              </a:rPr>
              <a:t>“Batch </a:t>
            </a:r>
            <a:r>
              <a:rPr sz="700" spc="-5" dirty="0">
                <a:latin typeface="Arial"/>
                <a:cs typeface="Arial"/>
              </a:rPr>
              <a:t>Normalization: Accelerating Deep Network Training by Reducing Internal Covariate Shift”, ICML 2015  Inception V3: Szegedy et al, </a:t>
            </a:r>
            <a:r>
              <a:rPr sz="700" dirty="0">
                <a:latin typeface="Arial"/>
                <a:cs typeface="Arial"/>
              </a:rPr>
              <a:t>“Rethinking </a:t>
            </a:r>
            <a:r>
              <a:rPr sz="700" spc="-5" dirty="0">
                <a:latin typeface="Arial"/>
                <a:cs typeface="Arial"/>
              </a:rPr>
              <a:t>the Inception Architecture for Computer </a:t>
            </a:r>
            <a:r>
              <a:rPr sz="700" spc="-10" dirty="0">
                <a:latin typeface="Arial"/>
                <a:cs typeface="Arial"/>
              </a:rPr>
              <a:t>Vision”, </a:t>
            </a:r>
            <a:r>
              <a:rPr sz="700" spc="-5" dirty="0">
                <a:latin typeface="Arial"/>
                <a:cs typeface="Arial"/>
              </a:rPr>
              <a:t>arXiv</a:t>
            </a:r>
            <a:r>
              <a:rPr sz="700" spc="-5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2016</a:t>
            </a:r>
            <a:endParaRPr sz="700">
              <a:latin typeface="Arial"/>
              <a:cs typeface="Arial"/>
            </a:endParaRPr>
          </a:p>
          <a:p>
            <a:pPr marL="12700" marR="372110">
              <a:lnSpc>
                <a:spcPts val="819"/>
              </a:lnSpc>
              <a:spcBef>
                <a:spcPts val="10"/>
              </a:spcBef>
            </a:pPr>
            <a:r>
              <a:rPr sz="700" spc="-5" dirty="0">
                <a:latin typeface="Arial"/>
                <a:cs typeface="Arial"/>
              </a:rPr>
              <a:t>Inception ResNet: Szegedy et al, </a:t>
            </a:r>
            <a:r>
              <a:rPr sz="700" dirty="0">
                <a:latin typeface="Arial"/>
                <a:cs typeface="Arial"/>
              </a:rPr>
              <a:t>“Inception-V4, </a:t>
            </a:r>
            <a:r>
              <a:rPr sz="700" spc="-5" dirty="0">
                <a:latin typeface="Arial"/>
                <a:cs typeface="Arial"/>
              </a:rPr>
              <a:t>Inception-ResNet and the Impact of Residual Connections on Learning”, arXiv 2016  </a:t>
            </a:r>
            <a:r>
              <a:rPr sz="700" dirty="0">
                <a:latin typeface="Arial"/>
                <a:cs typeface="Arial"/>
              </a:rPr>
              <a:t>MobileNet: </a:t>
            </a:r>
            <a:r>
              <a:rPr sz="700" spc="-5" dirty="0">
                <a:latin typeface="Arial"/>
                <a:cs typeface="Arial"/>
              </a:rPr>
              <a:t>Howard et al, “Efficient Convolutional Neural Networks for </a:t>
            </a:r>
            <a:r>
              <a:rPr sz="700" dirty="0">
                <a:latin typeface="Arial"/>
                <a:cs typeface="Arial"/>
              </a:rPr>
              <a:t>Mobile </a:t>
            </a:r>
            <a:r>
              <a:rPr sz="700" spc="-10" dirty="0">
                <a:latin typeface="Arial"/>
                <a:cs typeface="Arial"/>
              </a:rPr>
              <a:t>Vision </a:t>
            </a:r>
            <a:r>
              <a:rPr sz="700" spc="-5" dirty="0">
                <a:latin typeface="Arial"/>
                <a:cs typeface="Arial"/>
              </a:rPr>
              <a:t>Applications”, arXiv</a:t>
            </a:r>
            <a:r>
              <a:rPr sz="700" spc="-5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624" y="3546607"/>
            <a:ext cx="75571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Huang et al, </a:t>
            </a:r>
            <a:r>
              <a:rPr sz="1400" dirty="0">
                <a:latin typeface="Arial"/>
                <a:cs typeface="Arial"/>
              </a:rPr>
              <a:t>“Speed/accuracy </a:t>
            </a:r>
            <a:r>
              <a:rPr sz="1400" spc="-10" dirty="0">
                <a:latin typeface="Arial"/>
                <a:cs typeface="Arial"/>
              </a:rPr>
              <a:t>trade-offs </a:t>
            </a:r>
            <a:r>
              <a:rPr sz="1400" spc="-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modern convolutional </a:t>
            </a:r>
            <a:r>
              <a:rPr sz="1400" spc="-5" dirty="0">
                <a:latin typeface="Arial"/>
                <a:cs typeface="Arial"/>
              </a:rPr>
              <a:t>object detectors”, CVPR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699" y="951278"/>
            <a:ext cx="1292860" cy="2509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79705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Backbone  Network  </a:t>
            </a:r>
            <a:r>
              <a:rPr sz="1800" spc="-5" dirty="0">
                <a:latin typeface="Arial"/>
                <a:cs typeface="Arial"/>
              </a:rPr>
              <a:t>VGG16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ResNet-101  Inception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V2  Inception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V3  Inception  ResNet  </a:t>
            </a:r>
            <a:r>
              <a:rPr sz="1800" dirty="0">
                <a:latin typeface="Arial"/>
                <a:cs typeface="Arial"/>
              </a:rPr>
              <a:t>MobileNet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9941" y="1010303"/>
            <a:ext cx="270573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“Meta-Architecture”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0699"/>
              </a:lnSpc>
            </a:pPr>
            <a:r>
              <a:rPr sz="1800" spc="-15" dirty="0">
                <a:latin typeface="Arial"/>
                <a:cs typeface="Arial"/>
              </a:rPr>
              <a:t>Two-stage: </a:t>
            </a:r>
            <a:r>
              <a:rPr sz="1800" spc="-5" dirty="0">
                <a:latin typeface="Arial"/>
                <a:cs typeface="Arial"/>
              </a:rPr>
              <a:t>Faster R-CNN  Single-stage: YOLO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SSD  Hybrid: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R-FCN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3821" y="2359601"/>
            <a:ext cx="215709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Image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# </a:t>
            </a:r>
            <a:r>
              <a:rPr sz="1800" b="1" spc="-5" dirty="0">
                <a:latin typeface="Arial"/>
                <a:cs typeface="Arial"/>
              </a:rPr>
              <a:t>Region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Proposals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9514" y="930654"/>
            <a:ext cx="242252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Takeaways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Faster R-CNN is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slower  </a:t>
            </a:r>
            <a:r>
              <a:rPr sz="1800" spc="-5" dirty="0">
                <a:latin typeface="Arial"/>
                <a:cs typeface="Arial"/>
              </a:rPr>
              <a:t>but </a:t>
            </a:r>
            <a:r>
              <a:rPr sz="1800" dirty="0">
                <a:latin typeface="Arial"/>
                <a:cs typeface="Arial"/>
              </a:rPr>
              <a:t>more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accurate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69514" y="2035551"/>
            <a:ext cx="23583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SSD is </a:t>
            </a:r>
            <a:r>
              <a:rPr sz="1800" dirty="0">
                <a:latin typeface="Arial"/>
                <a:cs typeface="Arial"/>
              </a:rPr>
              <a:t>much </a:t>
            </a:r>
            <a:r>
              <a:rPr sz="1800" spc="-5" dirty="0">
                <a:latin typeface="Arial"/>
                <a:cs typeface="Arial"/>
              </a:rPr>
              <a:t>faster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but  not 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accurate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69514" y="2864225"/>
            <a:ext cx="2324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Bigger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spc="-5" dirty="0">
                <a:latin typeface="Arial"/>
                <a:cs typeface="Arial"/>
              </a:rPr>
              <a:t>Deeper  backbones work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better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88"/>
            <a:ext cx="58286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Object Detection: Lots of </a:t>
            </a:r>
            <a:r>
              <a:rPr sz="2800" dirty="0">
                <a:solidFill>
                  <a:srgbClr val="000000"/>
                </a:solidFill>
              </a:rPr>
              <a:t>variables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...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73024" y="4077877"/>
            <a:ext cx="5567680" cy="5441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R-FCN: Dai et al, </a:t>
            </a:r>
            <a:r>
              <a:rPr sz="700" dirty="0">
                <a:latin typeface="Arial"/>
                <a:cs typeface="Arial"/>
              </a:rPr>
              <a:t>“R-FCN: </a:t>
            </a:r>
            <a:r>
              <a:rPr sz="700" spc="-5" dirty="0">
                <a:latin typeface="Arial"/>
                <a:cs typeface="Arial"/>
              </a:rPr>
              <a:t>Object Detection </a:t>
            </a:r>
            <a:r>
              <a:rPr sz="700" dirty="0">
                <a:latin typeface="Arial"/>
                <a:cs typeface="Arial"/>
              </a:rPr>
              <a:t>via </a:t>
            </a:r>
            <a:r>
              <a:rPr sz="700" spc="-5" dirty="0">
                <a:latin typeface="Arial"/>
                <a:cs typeface="Arial"/>
              </a:rPr>
              <a:t>Region-based Fully Convolutional Networks”, NIPS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2016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ts val="819"/>
              </a:lnSpc>
              <a:spcBef>
                <a:spcPts val="40"/>
              </a:spcBef>
            </a:pPr>
            <a:r>
              <a:rPr sz="700" spc="-5" dirty="0">
                <a:latin typeface="Arial"/>
                <a:cs typeface="Arial"/>
              </a:rPr>
              <a:t>Inception-V2: </a:t>
            </a:r>
            <a:r>
              <a:rPr sz="700" spc="-10" dirty="0">
                <a:latin typeface="Arial"/>
                <a:cs typeface="Arial"/>
              </a:rPr>
              <a:t>Ioffe </a:t>
            </a:r>
            <a:r>
              <a:rPr sz="700" spc="-5" dirty="0">
                <a:latin typeface="Arial"/>
                <a:cs typeface="Arial"/>
              </a:rPr>
              <a:t>and </a:t>
            </a:r>
            <a:r>
              <a:rPr sz="700" spc="-15" dirty="0">
                <a:latin typeface="Arial"/>
                <a:cs typeface="Arial"/>
              </a:rPr>
              <a:t>Szegedy, </a:t>
            </a:r>
            <a:r>
              <a:rPr sz="700" dirty="0">
                <a:latin typeface="Arial"/>
                <a:cs typeface="Arial"/>
              </a:rPr>
              <a:t>“Batch </a:t>
            </a:r>
            <a:r>
              <a:rPr sz="700" spc="-5" dirty="0">
                <a:latin typeface="Arial"/>
                <a:cs typeface="Arial"/>
              </a:rPr>
              <a:t>Normalization: Accelerating Deep Network Training by Reducing Internal Covariate Shift”, ICML 2015  Inception V3: Szegedy et al, </a:t>
            </a:r>
            <a:r>
              <a:rPr sz="700" dirty="0">
                <a:latin typeface="Arial"/>
                <a:cs typeface="Arial"/>
              </a:rPr>
              <a:t>“Rethinking </a:t>
            </a:r>
            <a:r>
              <a:rPr sz="700" spc="-5" dirty="0">
                <a:latin typeface="Arial"/>
                <a:cs typeface="Arial"/>
              </a:rPr>
              <a:t>the Inception Architecture for Computer </a:t>
            </a:r>
            <a:r>
              <a:rPr sz="700" spc="-10" dirty="0">
                <a:latin typeface="Arial"/>
                <a:cs typeface="Arial"/>
              </a:rPr>
              <a:t>Vision”, </a:t>
            </a:r>
            <a:r>
              <a:rPr sz="700" spc="-5" dirty="0">
                <a:latin typeface="Arial"/>
                <a:cs typeface="Arial"/>
              </a:rPr>
              <a:t>arXiv</a:t>
            </a:r>
            <a:r>
              <a:rPr sz="700" spc="-5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2016</a:t>
            </a:r>
            <a:endParaRPr sz="700">
              <a:latin typeface="Arial"/>
              <a:cs typeface="Arial"/>
            </a:endParaRPr>
          </a:p>
          <a:p>
            <a:pPr marL="12700" marR="372110">
              <a:lnSpc>
                <a:spcPts val="819"/>
              </a:lnSpc>
              <a:spcBef>
                <a:spcPts val="10"/>
              </a:spcBef>
            </a:pPr>
            <a:r>
              <a:rPr sz="700" spc="-5" dirty="0">
                <a:latin typeface="Arial"/>
                <a:cs typeface="Arial"/>
              </a:rPr>
              <a:t>Inception ResNet: Szegedy et al, </a:t>
            </a:r>
            <a:r>
              <a:rPr sz="700" dirty="0">
                <a:latin typeface="Arial"/>
                <a:cs typeface="Arial"/>
              </a:rPr>
              <a:t>“Inception-V4, </a:t>
            </a:r>
            <a:r>
              <a:rPr sz="700" spc="-5" dirty="0">
                <a:latin typeface="Arial"/>
                <a:cs typeface="Arial"/>
              </a:rPr>
              <a:t>Inception-ResNet and the Impact of Residual Connections on Learning”, arXiv 2016  </a:t>
            </a:r>
            <a:r>
              <a:rPr sz="700" dirty="0">
                <a:latin typeface="Arial"/>
                <a:cs typeface="Arial"/>
              </a:rPr>
              <a:t>MobileNet: </a:t>
            </a:r>
            <a:r>
              <a:rPr sz="700" spc="-5" dirty="0">
                <a:latin typeface="Arial"/>
                <a:cs typeface="Arial"/>
              </a:rPr>
              <a:t>Howard et al, “Efficient Convolutional Neural Networks for </a:t>
            </a:r>
            <a:r>
              <a:rPr sz="700" dirty="0">
                <a:latin typeface="Arial"/>
                <a:cs typeface="Arial"/>
              </a:rPr>
              <a:t>Mobile </a:t>
            </a:r>
            <a:r>
              <a:rPr sz="700" spc="-10" dirty="0">
                <a:latin typeface="Arial"/>
                <a:cs typeface="Arial"/>
              </a:rPr>
              <a:t>Vision </a:t>
            </a:r>
            <a:r>
              <a:rPr sz="700" spc="-5" dirty="0">
                <a:latin typeface="Arial"/>
                <a:cs typeface="Arial"/>
              </a:rPr>
              <a:t>Applications”, arXiv</a:t>
            </a:r>
            <a:r>
              <a:rPr sz="700" spc="-5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624" y="3546607"/>
            <a:ext cx="755713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Huang et al, </a:t>
            </a:r>
            <a:r>
              <a:rPr sz="1400" dirty="0">
                <a:latin typeface="Arial"/>
                <a:cs typeface="Arial"/>
              </a:rPr>
              <a:t>“Speed/accuracy </a:t>
            </a:r>
            <a:r>
              <a:rPr sz="1400" spc="-10" dirty="0">
                <a:latin typeface="Arial"/>
                <a:cs typeface="Arial"/>
              </a:rPr>
              <a:t>trade-offs </a:t>
            </a:r>
            <a:r>
              <a:rPr sz="1400" spc="-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modern convolutional </a:t>
            </a:r>
            <a:r>
              <a:rPr sz="1400" spc="-5" dirty="0">
                <a:latin typeface="Arial"/>
                <a:cs typeface="Arial"/>
              </a:rPr>
              <a:t>object detectors”, CVPR 2017  Zou et al, </a:t>
            </a:r>
            <a:r>
              <a:rPr sz="1400" dirty="0">
                <a:latin typeface="Arial"/>
                <a:cs typeface="Arial"/>
              </a:rPr>
              <a:t>“Object </a:t>
            </a:r>
            <a:r>
              <a:rPr sz="1400" spc="-5" dirty="0">
                <a:latin typeface="Arial"/>
                <a:cs typeface="Arial"/>
              </a:rPr>
              <a:t>Detection in 20 </a:t>
            </a:r>
            <a:r>
              <a:rPr sz="1400" spc="-25" dirty="0">
                <a:latin typeface="Arial"/>
                <a:cs typeface="Arial"/>
              </a:rPr>
              <a:t>Years: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Survey”, arXiv 2019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(today!)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699" y="951278"/>
            <a:ext cx="1292860" cy="2509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79705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Backbone  Network  </a:t>
            </a:r>
            <a:r>
              <a:rPr sz="1800" spc="-5" dirty="0">
                <a:latin typeface="Arial"/>
                <a:cs typeface="Arial"/>
              </a:rPr>
              <a:t>VGG16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ResNet-101  Inception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V2  Inception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V3  Inception  ResNet  </a:t>
            </a:r>
            <a:r>
              <a:rPr sz="1800" dirty="0">
                <a:latin typeface="Arial"/>
                <a:cs typeface="Arial"/>
              </a:rPr>
              <a:t>MobileNet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9941" y="1010303"/>
            <a:ext cx="270573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“Meta-Architecture”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0699"/>
              </a:lnSpc>
            </a:pPr>
            <a:r>
              <a:rPr sz="1800" spc="-15" dirty="0">
                <a:latin typeface="Arial"/>
                <a:cs typeface="Arial"/>
              </a:rPr>
              <a:t>Two-stage: </a:t>
            </a:r>
            <a:r>
              <a:rPr sz="1800" spc="-5" dirty="0">
                <a:latin typeface="Arial"/>
                <a:cs typeface="Arial"/>
              </a:rPr>
              <a:t>Faster R-CNN  Single-stage: YOLO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SSD  Hybrid: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R-FCN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3821" y="2359601"/>
            <a:ext cx="215709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Image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# </a:t>
            </a:r>
            <a:r>
              <a:rPr sz="1800" b="1" spc="-5" dirty="0">
                <a:latin typeface="Arial"/>
                <a:cs typeface="Arial"/>
              </a:rPr>
              <a:t>Region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Proposals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9514" y="930654"/>
            <a:ext cx="242252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Takeaways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Faster R-CNN is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slower  </a:t>
            </a:r>
            <a:r>
              <a:rPr sz="1800" spc="-5" dirty="0">
                <a:latin typeface="Arial"/>
                <a:cs typeface="Arial"/>
              </a:rPr>
              <a:t>but </a:t>
            </a:r>
            <a:r>
              <a:rPr sz="1800" dirty="0">
                <a:latin typeface="Arial"/>
                <a:cs typeface="Arial"/>
              </a:rPr>
              <a:t>more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accurate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69514" y="2035551"/>
            <a:ext cx="23583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SSD is </a:t>
            </a:r>
            <a:r>
              <a:rPr sz="1800" dirty="0">
                <a:latin typeface="Arial"/>
                <a:cs typeface="Arial"/>
              </a:rPr>
              <a:t>much </a:t>
            </a:r>
            <a:r>
              <a:rPr sz="1800" spc="-5" dirty="0">
                <a:latin typeface="Arial"/>
                <a:cs typeface="Arial"/>
              </a:rPr>
              <a:t>faster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but  not 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accurate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69514" y="2864225"/>
            <a:ext cx="2324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Bigger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spc="-5" dirty="0">
                <a:latin typeface="Arial"/>
                <a:cs typeface="Arial"/>
              </a:rPr>
              <a:t>Deeper  backbones work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better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3653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Instance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Segmentation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8174" y="1701034"/>
            <a:ext cx="2093695" cy="18122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68990" y="910863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37765" y="1743171"/>
            <a:ext cx="2093695" cy="1798496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17411" y="1743171"/>
            <a:ext cx="2106870" cy="1812296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478726" y="37749"/>
                </a:moveTo>
                <a:lnTo>
                  <a:pt x="294449" y="37749"/>
                </a:lnTo>
                <a:lnTo>
                  <a:pt x="323699" y="12574"/>
                </a:lnTo>
                <a:lnTo>
                  <a:pt x="424274" y="0"/>
                </a:lnTo>
                <a:lnTo>
                  <a:pt x="478726" y="37749"/>
                </a:lnTo>
                <a:close/>
              </a:path>
              <a:path w="706120" h="1053464">
                <a:moveTo>
                  <a:pt x="591612" y="54524"/>
                </a:moveTo>
                <a:lnTo>
                  <a:pt x="502924" y="54524"/>
                </a:lnTo>
                <a:lnTo>
                  <a:pt x="544973" y="18874"/>
                </a:lnTo>
                <a:lnTo>
                  <a:pt x="591612" y="54524"/>
                </a:lnTo>
                <a:close/>
              </a:path>
              <a:path w="706120" h="1053464">
                <a:moveTo>
                  <a:pt x="669954" y="507673"/>
                </a:moveTo>
                <a:lnTo>
                  <a:pt x="181049" y="507673"/>
                </a:lnTo>
                <a:lnTo>
                  <a:pt x="230424" y="390199"/>
                </a:lnTo>
                <a:lnTo>
                  <a:pt x="153624" y="306274"/>
                </a:lnTo>
                <a:lnTo>
                  <a:pt x="201174" y="138449"/>
                </a:lnTo>
                <a:lnTo>
                  <a:pt x="175574" y="94399"/>
                </a:lnTo>
                <a:lnTo>
                  <a:pt x="201174" y="23074"/>
                </a:lnTo>
                <a:lnTo>
                  <a:pt x="294449" y="37749"/>
                </a:lnTo>
                <a:lnTo>
                  <a:pt x="478726" y="37749"/>
                </a:lnTo>
                <a:lnTo>
                  <a:pt x="502924" y="54524"/>
                </a:lnTo>
                <a:lnTo>
                  <a:pt x="591612" y="54524"/>
                </a:lnTo>
                <a:lnTo>
                  <a:pt x="605348" y="65024"/>
                </a:lnTo>
                <a:lnTo>
                  <a:pt x="596198" y="148949"/>
                </a:lnTo>
                <a:lnTo>
                  <a:pt x="612648" y="209774"/>
                </a:lnTo>
                <a:lnTo>
                  <a:pt x="662023" y="260124"/>
                </a:lnTo>
                <a:lnTo>
                  <a:pt x="638248" y="335649"/>
                </a:lnTo>
                <a:lnTo>
                  <a:pt x="660198" y="356624"/>
                </a:lnTo>
                <a:lnTo>
                  <a:pt x="669954" y="507673"/>
                </a:lnTo>
                <a:close/>
              </a:path>
              <a:path w="706120" h="1053464">
                <a:moveTo>
                  <a:pt x="107899" y="629348"/>
                </a:moveTo>
                <a:lnTo>
                  <a:pt x="0" y="572723"/>
                </a:lnTo>
                <a:lnTo>
                  <a:pt x="7324" y="396474"/>
                </a:lnTo>
                <a:lnTo>
                  <a:pt x="62174" y="383899"/>
                </a:lnTo>
                <a:lnTo>
                  <a:pt x="181049" y="507673"/>
                </a:lnTo>
                <a:lnTo>
                  <a:pt x="669954" y="507673"/>
                </a:lnTo>
                <a:lnTo>
                  <a:pt x="671173" y="526548"/>
                </a:lnTo>
                <a:lnTo>
                  <a:pt x="705923" y="593698"/>
                </a:lnTo>
                <a:lnTo>
                  <a:pt x="689225" y="614673"/>
                </a:lnTo>
                <a:lnTo>
                  <a:pt x="208474" y="614673"/>
                </a:lnTo>
                <a:lnTo>
                  <a:pt x="107899" y="629348"/>
                </a:lnTo>
                <a:close/>
              </a:path>
              <a:path w="706120" h="1053464">
                <a:moveTo>
                  <a:pt x="166424" y="1053122"/>
                </a:moveTo>
                <a:lnTo>
                  <a:pt x="202999" y="952423"/>
                </a:lnTo>
                <a:lnTo>
                  <a:pt x="173749" y="774098"/>
                </a:lnTo>
                <a:lnTo>
                  <a:pt x="208474" y="614673"/>
                </a:lnTo>
                <a:lnTo>
                  <a:pt x="689225" y="614673"/>
                </a:lnTo>
                <a:lnTo>
                  <a:pt x="629098" y="690198"/>
                </a:lnTo>
                <a:lnTo>
                  <a:pt x="660198" y="797173"/>
                </a:lnTo>
                <a:lnTo>
                  <a:pt x="655172" y="809773"/>
                </a:lnTo>
                <a:lnTo>
                  <a:pt x="466349" y="809773"/>
                </a:lnTo>
                <a:lnTo>
                  <a:pt x="358449" y="816048"/>
                </a:lnTo>
                <a:lnTo>
                  <a:pt x="301749" y="870623"/>
                </a:lnTo>
                <a:lnTo>
                  <a:pt x="340149" y="1051022"/>
                </a:lnTo>
                <a:lnTo>
                  <a:pt x="166424" y="1053122"/>
                </a:lnTo>
                <a:close/>
              </a:path>
              <a:path w="706120" h="1053464">
                <a:moveTo>
                  <a:pt x="561448" y="1044722"/>
                </a:moveTo>
                <a:lnTo>
                  <a:pt x="402349" y="1040547"/>
                </a:lnTo>
                <a:lnTo>
                  <a:pt x="495599" y="872698"/>
                </a:lnTo>
                <a:lnTo>
                  <a:pt x="466349" y="809773"/>
                </a:lnTo>
                <a:lnTo>
                  <a:pt x="655172" y="809773"/>
                </a:lnTo>
                <a:lnTo>
                  <a:pt x="561448" y="1044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201174" y="138449"/>
                </a:moveTo>
                <a:lnTo>
                  <a:pt x="153624" y="306274"/>
                </a:lnTo>
                <a:lnTo>
                  <a:pt x="230424" y="390199"/>
                </a:lnTo>
                <a:lnTo>
                  <a:pt x="181049" y="507673"/>
                </a:lnTo>
                <a:lnTo>
                  <a:pt x="62174" y="383899"/>
                </a:lnTo>
                <a:lnTo>
                  <a:pt x="7324" y="396474"/>
                </a:lnTo>
                <a:lnTo>
                  <a:pt x="0" y="572723"/>
                </a:lnTo>
                <a:lnTo>
                  <a:pt x="107899" y="629348"/>
                </a:lnTo>
                <a:lnTo>
                  <a:pt x="208474" y="614673"/>
                </a:lnTo>
                <a:lnTo>
                  <a:pt x="173749" y="774098"/>
                </a:lnTo>
                <a:lnTo>
                  <a:pt x="202999" y="952423"/>
                </a:lnTo>
                <a:lnTo>
                  <a:pt x="166424" y="1053122"/>
                </a:lnTo>
                <a:lnTo>
                  <a:pt x="340149" y="1051022"/>
                </a:lnTo>
                <a:lnTo>
                  <a:pt x="301749" y="870623"/>
                </a:lnTo>
                <a:lnTo>
                  <a:pt x="358449" y="816048"/>
                </a:lnTo>
                <a:lnTo>
                  <a:pt x="466349" y="809773"/>
                </a:lnTo>
                <a:lnTo>
                  <a:pt x="495599" y="872698"/>
                </a:lnTo>
                <a:lnTo>
                  <a:pt x="402349" y="1040547"/>
                </a:lnTo>
                <a:lnTo>
                  <a:pt x="561448" y="1044722"/>
                </a:lnTo>
                <a:lnTo>
                  <a:pt x="660198" y="797173"/>
                </a:lnTo>
                <a:lnTo>
                  <a:pt x="629098" y="690198"/>
                </a:lnTo>
                <a:lnTo>
                  <a:pt x="705923" y="593698"/>
                </a:lnTo>
                <a:lnTo>
                  <a:pt x="671173" y="526548"/>
                </a:lnTo>
                <a:lnTo>
                  <a:pt x="660198" y="356624"/>
                </a:lnTo>
                <a:lnTo>
                  <a:pt x="638248" y="335649"/>
                </a:lnTo>
                <a:lnTo>
                  <a:pt x="662023" y="260124"/>
                </a:lnTo>
                <a:lnTo>
                  <a:pt x="612648" y="209774"/>
                </a:lnTo>
                <a:lnTo>
                  <a:pt x="596198" y="148949"/>
                </a:lnTo>
                <a:lnTo>
                  <a:pt x="605348" y="65024"/>
                </a:lnTo>
                <a:lnTo>
                  <a:pt x="544973" y="18874"/>
                </a:lnTo>
                <a:lnTo>
                  <a:pt x="502923" y="54524"/>
                </a:lnTo>
                <a:lnTo>
                  <a:pt x="424274" y="0"/>
                </a:lnTo>
                <a:lnTo>
                  <a:pt x="323699" y="12574"/>
                </a:lnTo>
                <a:lnTo>
                  <a:pt x="294449" y="37749"/>
                </a:lnTo>
                <a:lnTo>
                  <a:pt x="201174" y="23074"/>
                </a:lnTo>
                <a:lnTo>
                  <a:pt x="175574" y="94399"/>
                </a:lnTo>
                <a:lnTo>
                  <a:pt x="201174" y="1384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0" y="757073"/>
                </a:move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10773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close/>
              </a:path>
              <a:path w="372745" h="819785">
                <a:moveTo>
                  <a:pt x="208149" y="819773"/>
                </a:move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313199" y="610773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51574" y="406399"/>
                </a:move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13658" y="2512695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87849" y="715248"/>
                </a:move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60548" y="394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200793" y="710623"/>
                </a:lnTo>
                <a:lnTo>
                  <a:pt x="168049" y="710623"/>
                </a:lnTo>
                <a:lnTo>
                  <a:pt x="87849" y="715248"/>
                </a:lnTo>
                <a:close/>
              </a:path>
              <a:path w="317500" h="715644">
                <a:moveTo>
                  <a:pt x="260548" y="39474"/>
                </a:moveTo>
                <a:lnTo>
                  <a:pt x="217699" y="39474"/>
                </a:lnTo>
                <a:lnTo>
                  <a:pt x="259724" y="9274"/>
                </a:lnTo>
                <a:lnTo>
                  <a:pt x="260548" y="39474"/>
                </a:lnTo>
                <a:close/>
              </a:path>
              <a:path w="317500" h="715644">
                <a:moveTo>
                  <a:pt x="194799" y="712923"/>
                </a:moveTo>
                <a:lnTo>
                  <a:pt x="168049" y="710623"/>
                </a:lnTo>
                <a:lnTo>
                  <a:pt x="200793" y="710623"/>
                </a:lnTo>
                <a:lnTo>
                  <a:pt x="194799" y="71292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13658" y="2512694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32474" y="204349"/>
                </a:move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59724" y="92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194799" y="712923"/>
                </a:lnTo>
                <a:lnTo>
                  <a:pt x="168049" y="710623"/>
                </a:lnTo>
                <a:lnTo>
                  <a:pt x="87849" y="715248"/>
                </a:ln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5865" y="3970792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24" y="3980391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7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3" y="171302"/>
                </a:lnTo>
                <a:lnTo>
                  <a:pt x="1868301" y="175949"/>
                </a:lnTo>
                <a:lnTo>
                  <a:pt x="1275394" y="175949"/>
                </a:lnTo>
                <a:lnTo>
                  <a:pt x="1223231" y="180596"/>
                </a:lnTo>
                <a:lnTo>
                  <a:pt x="1175346" y="193833"/>
                </a:lnTo>
                <a:lnTo>
                  <a:pt x="1133106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19" y="241851"/>
                </a:lnTo>
                <a:lnTo>
                  <a:pt x="962689" y="214603"/>
                </a:lnTo>
                <a:lnTo>
                  <a:pt x="920448" y="193833"/>
                </a:lnTo>
                <a:lnTo>
                  <a:pt x="872564" y="180596"/>
                </a:lnTo>
                <a:lnTo>
                  <a:pt x="8204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53651" y="1025973"/>
            <a:ext cx="1748789" cy="285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0965" algn="ctr">
              <a:lnSpc>
                <a:spcPts val="2210"/>
              </a:lnSpc>
            </a:pPr>
            <a:r>
              <a:rPr sz="2000" b="1" spc="-5" dirty="0">
                <a:latin typeface="Arial"/>
                <a:cs typeface="Arial"/>
              </a:rPr>
              <a:t>Object</a:t>
            </a:r>
            <a:endParaRPr sz="2000">
              <a:latin typeface="Arial"/>
              <a:cs typeface="Arial"/>
            </a:endParaRPr>
          </a:p>
          <a:p>
            <a:pPr marR="97790" algn="ct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31639" y="3593495"/>
            <a:ext cx="267589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83745" y="3979266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8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1" y="171302"/>
                </a:lnTo>
                <a:lnTo>
                  <a:pt x="1839496" y="175949"/>
                </a:lnTo>
                <a:lnTo>
                  <a:pt x="1260997" y="175949"/>
                </a:lnTo>
                <a:lnTo>
                  <a:pt x="1208832" y="180596"/>
                </a:lnTo>
                <a:lnTo>
                  <a:pt x="1160946" y="193833"/>
                </a:lnTo>
                <a:lnTo>
                  <a:pt x="1118705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20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3" y="180596"/>
                </a:lnTo>
                <a:lnTo>
                  <a:pt x="805998" y="175949"/>
                </a:lnTo>
                <a:lnTo>
                  <a:pt x="227499" y="175949"/>
                </a:lnTo>
                <a:lnTo>
                  <a:pt x="175335" y="171302"/>
                </a:lnTo>
                <a:lnTo>
                  <a:pt x="127449" y="158066"/>
                </a:lnTo>
                <a:lnTo>
                  <a:pt x="85209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7171" y="967548"/>
            <a:ext cx="3965575" cy="35947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2246630" marR="34290" indent="-2247265">
              <a:lnSpc>
                <a:spcPct val="50000"/>
              </a:lnSpc>
              <a:tabLst>
                <a:tab pos="2521585" algn="l"/>
              </a:tabLst>
            </a:pPr>
            <a:r>
              <a:rPr sz="2000" b="1" spc="-5" dirty="0">
                <a:latin typeface="Arial"/>
                <a:cs typeface="Arial"/>
              </a:rPr>
              <a:t>Classification		</a:t>
            </a:r>
            <a:r>
              <a:rPr sz="3000" b="1" spc="-7" baseline="33333" dirty="0">
                <a:latin typeface="Arial"/>
                <a:cs typeface="Arial"/>
              </a:rPr>
              <a:t>Semantic  </a:t>
            </a:r>
            <a:r>
              <a:rPr sz="2000" b="1" spc="-5" dirty="0">
                <a:latin typeface="Arial"/>
                <a:cs typeface="Arial"/>
              </a:rPr>
              <a:t>Segmentation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2502535" marR="123189" indent="-1904364">
              <a:lnSpc>
                <a:spcPct val="100699"/>
              </a:lnSpc>
              <a:tabLst>
                <a:tab pos="2377440" algn="l"/>
              </a:tabLst>
            </a:pPr>
            <a:r>
              <a:rPr sz="2700" b="1" spc="-75" baseline="-18518" dirty="0">
                <a:latin typeface="Arial"/>
                <a:cs typeface="Arial"/>
              </a:rPr>
              <a:t>CAT	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GRASS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F0C131"/>
                </a:solidFill>
                <a:latin typeface="Arial"/>
                <a:cs typeface="Arial"/>
              </a:rPr>
              <a:t>CAT</a:t>
            </a:r>
            <a:r>
              <a:rPr sz="1800" spc="-35" dirty="0">
                <a:latin typeface="Arial"/>
                <a:cs typeface="Arial"/>
              </a:rPr>
              <a:t>,  </a:t>
            </a:r>
            <a:r>
              <a:rPr sz="1800" b="1" spc="-5" dirty="0">
                <a:solidFill>
                  <a:srgbClr val="A54D79"/>
                </a:solidFill>
                <a:latin typeface="Arial"/>
                <a:cs typeface="Arial"/>
              </a:rPr>
              <a:t>TREE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55575">
              <a:lnSpc>
                <a:spcPct val="100000"/>
              </a:lnSpc>
              <a:tabLst>
                <a:tab pos="2247265" algn="l"/>
              </a:tabLst>
            </a:pPr>
            <a:r>
              <a:rPr sz="1400" spc="-5" dirty="0">
                <a:latin typeface="Arial"/>
                <a:cs typeface="Arial"/>
              </a:rPr>
              <a:t>No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-5" dirty="0">
                <a:latin typeface="Arial"/>
                <a:cs typeface="Arial"/>
              </a:rPr>
              <a:t> extent	No objects, just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01180" y="1697884"/>
            <a:ext cx="2137935" cy="1818608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1637033" y="153282"/>
                </a:move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7033" y="153282"/>
                </a:lnTo>
                <a:close/>
              </a:path>
              <a:path w="1642745" h="1154430">
                <a:moveTo>
                  <a:pt x="1619246" y="333581"/>
                </a:move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637033" y="153282"/>
                </a:lnTo>
                <a:lnTo>
                  <a:pt x="1632996" y="252451"/>
                </a:lnTo>
                <a:lnTo>
                  <a:pt x="1619246" y="333581"/>
                </a:lnTo>
                <a:close/>
              </a:path>
              <a:path w="1642745" h="1154430">
                <a:moveTo>
                  <a:pt x="110102" y="288501"/>
                </a:moveTo>
                <a:lnTo>
                  <a:pt x="0" y="261456"/>
                </a:lnTo>
                <a:lnTo>
                  <a:pt x="60424" y="190687"/>
                </a:lnTo>
                <a:lnTo>
                  <a:pt x="366974" y="162262"/>
                </a:lnTo>
                <a:lnTo>
                  <a:pt x="697248" y="261456"/>
                </a:lnTo>
                <a:lnTo>
                  <a:pt x="725811" y="270439"/>
                </a:lnTo>
                <a:lnTo>
                  <a:pt x="247699" y="270439"/>
                </a:lnTo>
                <a:lnTo>
                  <a:pt x="110102" y="288501"/>
                </a:lnTo>
                <a:close/>
              </a:path>
              <a:path w="1642745" h="1154430">
                <a:moveTo>
                  <a:pt x="899073" y="937635"/>
                </a:move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725811" y="270439"/>
                </a:lnTo>
                <a:lnTo>
                  <a:pt x="926598" y="333581"/>
                </a:lnTo>
                <a:lnTo>
                  <a:pt x="1619246" y="33358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38242" y="721261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63546" y="919560"/>
                </a:lnTo>
                <a:lnTo>
                  <a:pt x="1027547" y="919560"/>
                </a:lnTo>
                <a:lnTo>
                  <a:pt x="899073" y="937635"/>
                </a:lnTo>
                <a:close/>
              </a:path>
              <a:path w="1642745" h="1154430">
                <a:moveTo>
                  <a:pt x="1550446" y="946635"/>
                </a:moveTo>
                <a:lnTo>
                  <a:pt x="1421997" y="883510"/>
                </a:lnTo>
                <a:lnTo>
                  <a:pt x="1458697" y="721261"/>
                </a:lnTo>
                <a:lnTo>
                  <a:pt x="1638242" y="721261"/>
                </a:lnTo>
                <a:lnTo>
                  <a:pt x="1642171" y="748286"/>
                </a:lnTo>
                <a:lnTo>
                  <a:pt x="1642171" y="856460"/>
                </a:lnTo>
                <a:lnTo>
                  <a:pt x="1550446" y="946635"/>
                </a:lnTo>
                <a:close/>
              </a:path>
              <a:path w="1642745" h="1154430">
                <a:moveTo>
                  <a:pt x="1210997" y="1154010"/>
                </a:moveTo>
                <a:lnTo>
                  <a:pt x="1082547" y="1063835"/>
                </a:lnTo>
                <a:lnTo>
                  <a:pt x="1027547" y="919560"/>
                </a:lnTo>
                <a:lnTo>
                  <a:pt x="1263546" y="919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60424" y="190687"/>
                </a:moveTo>
                <a:lnTo>
                  <a:pt x="366974" y="162262"/>
                </a:lnTo>
                <a:lnTo>
                  <a:pt x="697248" y="261456"/>
                </a:ln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2996" y="25245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42171" y="748285"/>
                </a:lnTo>
                <a:lnTo>
                  <a:pt x="1642171" y="856460"/>
                </a:lnTo>
                <a:lnTo>
                  <a:pt x="1550446" y="946635"/>
                </a:lnTo>
                <a:lnTo>
                  <a:pt x="1421997" y="883510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lnTo>
                  <a:pt x="1082547" y="1063835"/>
                </a:lnTo>
                <a:lnTo>
                  <a:pt x="1027547" y="919560"/>
                </a:lnTo>
                <a:lnTo>
                  <a:pt x="899073" y="937635"/>
                </a:ln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110102" y="288501"/>
                </a:lnTo>
                <a:lnTo>
                  <a:pt x="0" y="261456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2124327" y="695036"/>
                </a:move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373" y="86347"/>
                </a:lnTo>
                <a:lnTo>
                  <a:pt x="2124327" y="695036"/>
                </a:lnTo>
                <a:close/>
              </a:path>
              <a:path w="2132965" h="1138554">
                <a:moveTo>
                  <a:pt x="2132373" y="86347"/>
                </a:moveTo>
                <a:lnTo>
                  <a:pt x="1873671" y="86347"/>
                </a:lnTo>
                <a:lnTo>
                  <a:pt x="2132770" y="56329"/>
                </a:lnTo>
                <a:lnTo>
                  <a:pt x="2132373" y="86347"/>
                </a:lnTo>
                <a:close/>
              </a:path>
              <a:path w="2132965" h="1138554">
                <a:moveTo>
                  <a:pt x="2118470" y="1138085"/>
                </a:moveTo>
                <a:lnTo>
                  <a:pt x="0" y="1138085"/>
                </a:lnTo>
                <a:lnTo>
                  <a:pt x="0" y="200287"/>
                </a:ln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447" y="643386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2121837" y="883385"/>
                </a:lnTo>
                <a:lnTo>
                  <a:pt x="2118470" y="1138085"/>
                </a:lnTo>
                <a:close/>
              </a:path>
              <a:path w="2132965" h="1138554">
                <a:moveTo>
                  <a:pt x="2121837" y="883385"/>
                </a:move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2124327" y="695036"/>
                </a:lnTo>
                <a:lnTo>
                  <a:pt x="2121837" y="883385"/>
                </a:lnTo>
                <a:close/>
              </a:path>
              <a:path w="2132965" h="1138554">
                <a:moveTo>
                  <a:pt x="1077447" y="643386"/>
                </a:moveTo>
                <a:lnTo>
                  <a:pt x="914548" y="643386"/>
                </a:lnTo>
                <a:lnTo>
                  <a:pt x="1077272" y="642861"/>
                </a:lnTo>
                <a:lnTo>
                  <a:pt x="1077447" y="643386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0" y="200287"/>
                </a:move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272" y="642861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770" y="56329"/>
                </a:lnTo>
                <a:lnTo>
                  <a:pt x="2118470" y="1138085"/>
                </a:lnTo>
                <a:lnTo>
                  <a:pt x="0" y="1138085"/>
                </a:lnTo>
                <a:lnTo>
                  <a:pt x="0" y="200287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396" y="358119"/>
                </a:move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6" y="73819"/>
                </a:lnTo>
                <a:lnTo>
                  <a:pt x="2129170" y="0"/>
                </a:lnTo>
                <a:lnTo>
                  <a:pt x="2124181" y="306456"/>
                </a:lnTo>
                <a:lnTo>
                  <a:pt x="1607596" y="306456"/>
                </a:lnTo>
                <a:lnTo>
                  <a:pt x="1581929" y="332301"/>
                </a:lnTo>
                <a:lnTo>
                  <a:pt x="1068172" y="332301"/>
                </a:lnTo>
                <a:lnTo>
                  <a:pt x="1047396" y="358119"/>
                </a:lnTo>
                <a:close/>
              </a:path>
              <a:path w="2129790" h="794385">
                <a:moveTo>
                  <a:pt x="2118470" y="657193"/>
                </a:move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2124181" y="306456"/>
                </a:lnTo>
                <a:lnTo>
                  <a:pt x="2118470" y="657193"/>
                </a:lnTo>
                <a:close/>
              </a:path>
              <a:path w="2129790" h="794385">
                <a:moveTo>
                  <a:pt x="0" y="793785"/>
                </a:move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47396" y="358119"/>
                </a:lnTo>
                <a:lnTo>
                  <a:pt x="1004098" y="411921"/>
                </a:lnTo>
                <a:lnTo>
                  <a:pt x="1014614" y="47259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27210" y="638726"/>
                </a:lnTo>
                <a:lnTo>
                  <a:pt x="639473" y="723648"/>
                </a:lnTo>
                <a:lnTo>
                  <a:pt x="0" y="793785"/>
                </a:lnTo>
                <a:close/>
              </a:path>
              <a:path w="2129790" h="794385">
                <a:moveTo>
                  <a:pt x="1264647" y="454124"/>
                </a:moveTo>
                <a:lnTo>
                  <a:pt x="1114597" y="343341"/>
                </a:lnTo>
                <a:lnTo>
                  <a:pt x="1068172" y="332301"/>
                </a:lnTo>
                <a:lnTo>
                  <a:pt x="1581929" y="332301"/>
                </a:lnTo>
                <a:lnTo>
                  <a:pt x="1468272" y="446744"/>
                </a:lnTo>
                <a:lnTo>
                  <a:pt x="1264647" y="454124"/>
                </a:lnTo>
                <a:close/>
              </a:path>
              <a:path w="2129790" h="794385">
                <a:moveTo>
                  <a:pt x="985998" y="627641"/>
                </a:moveTo>
                <a:lnTo>
                  <a:pt x="450124" y="472591"/>
                </a:lnTo>
                <a:lnTo>
                  <a:pt x="1014614" y="472591"/>
                </a:lnTo>
                <a:lnTo>
                  <a:pt x="1039572" y="616571"/>
                </a:lnTo>
                <a:lnTo>
                  <a:pt x="985998" y="627641"/>
                </a:lnTo>
                <a:close/>
              </a:path>
              <a:path w="2129790" h="794385">
                <a:moveTo>
                  <a:pt x="327210" y="638726"/>
                </a:moveTo>
                <a:lnTo>
                  <a:pt x="164352" y="638726"/>
                </a:lnTo>
                <a:lnTo>
                  <a:pt x="300074" y="631346"/>
                </a:lnTo>
                <a:lnTo>
                  <a:pt x="327210" y="63872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73" y="723648"/>
                </a:moveTo>
                <a:lnTo>
                  <a:pt x="0" y="793785"/>
                </a:ln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5" y="73819"/>
                </a:lnTo>
                <a:lnTo>
                  <a:pt x="2129170" y="0"/>
                </a:lnTo>
                <a:lnTo>
                  <a:pt x="2118470" y="657193"/>
                </a:ln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1468272" y="446744"/>
                </a:lnTo>
                <a:lnTo>
                  <a:pt x="1264647" y="454124"/>
                </a:lnTo>
                <a:lnTo>
                  <a:pt x="1114597" y="343341"/>
                </a:lnTo>
                <a:lnTo>
                  <a:pt x="1068172" y="332301"/>
                </a:lnTo>
                <a:lnTo>
                  <a:pt x="1004097" y="411921"/>
                </a:lnTo>
                <a:lnTo>
                  <a:pt x="1039572" y="616571"/>
                </a:lnTo>
                <a:lnTo>
                  <a:pt x="985998" y="62764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00074" y="631346"/>
                </a:lnTo>
                <a:lnTo>
                  <a:pt x="639473" y="723648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1010478" y="332286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  <a:path w="2111375" h="480060">
                <a:moveTo>
                  <a:pt x="871680" y="372909"/>
                </a:moveTo>
                <a:lnTo>
                  <a:pt x="678781" y="332286"/>
                </a:lnTo>
                <a:lnTo>
                  <a:pt x="1010478" y="332286"/>
                </a:lnTo>
                <a:lnTo>
                  <a:pt x="871680" y="372909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871680" y="372909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71365" y="994997"/>
            <a:ext cx="2227580" cy="2976245"/>
          </a:xfrm>
          <a:custGeom>
            <a:avLst/>
            <a:gdLst/>
            <a:ahLst/>
            <a:cxnLst/>
            <a:rect l="l" t="t" r="r" b="b"/>
            <a:pathLst>
              <a:path w="2227579" h="2976245">
                <a:moveTo>
                  <a:pt x="0" y="0"/>
                </a:moveTo>
                <a:lnTo>
                  <a:pt x="2227495" y="0"/>
                </a:lnTo>
                <a:lnTo>
                  <a:pt x="2227495" y="2975694"/>
                </a:lnTo>
                <a:lnTo>
                  <a:pt x="0" y="29756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994997"/>
            <a:ext cx="4561205" cy="3624579"/>
          </a:xfrm>
          <a:custGeom>
            <a:avLst/>
            <a:gdLst/>
            <a:ahLst/>
            <a:cxnLst/>
            <a:rect l="l" t="t" r="r" b="b"/>
            <a:pathLst>
              <a:path w="4561205" h="3624579">
                <a:moveTo>
                  <a:pt x="0" y="0"/>
                </a:moveTo>
                <a:lnTo>
                  <a:pt x="4561190" y="0"/>
                </a:lnTo>
                <a:lnTo>
                  <a:pt x="4561190" y="3624292"/>
                </a:lnTo>
                <a:lnTo>
                  <a:pt x="0" y="36242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5245" y="124324"/>
            <a:ext cx="5142439" cy="424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62176"/>
            <a:ext cx="274891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5" dirty="0">
                <a:solidFill>
                  <a:srgbClr val="000000"/>
                </a:solidFill>
              </a:rPr>
              <a:t>Object</a:t>
            </a:r>
            <a:r>
              <a:rPr sz="2800" spc="-10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Detection:  Faster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47674" y="2051345"/>
            <a:ext cx="3429118" cy="2305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9196" y="2019745"/>
            <a:ext cx="1797685" cy="2336800"/>
          </a:xfrm>
          <a:custGeom>
            <a:avLst/>
            <a:gdLst/>
            <a:ahLst/>
            <a:cxnLst/>
            <a:rect l="l" t="t" r="r" b="b"/>
            <a:pathLst>
              <a:path w="1797685" h="2336800">
                <a:moveTo>
                  <a:pt x="0" y="0"/>
                </a:moveTo>
                <a:lnTo>
                  <a:pt x="1797596" y="0"/>
                </a:lnTo>
                <a:lnTo>
                  <a:pt x="1797596" y="2336695"/>
                </a:lnTo>
                <a:lnTo>
                  <a:pt x="0" y="23366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5245" y="124324"/>
            <a:ext cx="5142439" cy="424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62176"/>
            <a:ext cx="375221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5" dirty="0">
                <a:solidFill>
                  <a:srgbClr val="000000"/>
                </a:solidFill>
              </a:rPr>
              <a:t>Instance</a:t>
            </a:r>
            <a:r>
              <a:rPr sz="2800" spc="-10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Segmentation:  </a:t>
            </a:r>
            <a:r>
              <a:rPr sz="2800" dirty="0">
                <a:solidFill>
                  <a:srgbClr val="000000"/>
                </a:solidFill>
              </a:rPr>
              <a:t>Mask</a:t>
            </a:r>
            <a:r>
              <a:rPr sz="2800" spc="-1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686436" y="698563"/>
            <a:ext cx="988060" cy="421640"/>
          </a:xfrm>
          <a:custGeom>
            <a:avLst/>
            <a:gdLst/>
            <a:ahLst/>
            <a:cxnLst/>
            <a:rect l="l" t="t" r="r" b="b"/>
            <a:pathLst>
              <a:path w="988059" h="421640">
                <a:moveTo>
                  <a:pt x="35099" y="421229"/>
                </a:moveTo>
                <a:lnTo>
                  <a:pt x="0" y="290429"/>
                </a:lnTo>
                <a:lnTo>
                  <a:pt x="839373" y="65399"/>
                </a:lnTo>
                <a:lnTo>
                  <a:pt x="821823" y="0"/>
                </a:lnTo>
                <a:lnTo>
                  <a:pt x="987748" y="95729"/>
                </a:lnTo>
                <a:lnTo>
                  <a:pt x="929766" y="196199"/>
                </a:lnTo>
                <a:lnTo>
                  <a:pt x="874473" y="196199"/>
                </a:lnTo>
                <a:lnTo>
                  <a:pt x="35099" y="421229"/>
                </a:lnTo>
                <a:close/>
              </a:path>
              <a:path w="988059" h="421640">
                <a:moveTo>
                  <a:pt x="892023" y="261599"/>
                </a:moveTo>
                <a:lnTo>
                  <a:pt x="874473" y="196199"/>
                </a:lnTo>
                <a:lnTo>
                  <a:pt x="929766" y="196199"/>
                </a:lnTo>
                <a:lnTo>
                  <a:pt x="892023" y="261599"/>
                </a:lnTo>
                <a:close/>
              </a:path>
            </a:pathLst>
          </a:custGeom>
          <a:solidFill>
            <a:srgbClr val="F0C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6436" y="698563"/>
            <a:ext cx="988060" cy="421640"/>
          </a:xfrm>
          <a:custGeom>
            <a:avLst/>
            <a:gdLst/>
            <a:ahLst/>
            <a:cxnLst/>
            <a:rect l="l" t="t" r="r" b="b"/>
            <a:pathLst>
              <a:path w="988059" h="421640">
                <a:moveTo>
                  <a:pt x="821823" y="0"/>
                </a:moveTo>
                <a:lnTo>
                  <a:pt x="987748" y="95729"/>
                </a:lnTo>
                <a:lnTo>
                  <a:pt x="892023" y="261599"/>
                </a:lnTo>
                <a:lnTo>
                  <a:pt x="874473" y="196199"/>
                </a:lnTo>
                <a:lnTo>
                  <a:pt x="35099" y="421229"/>
                </a:lnTo>
                <a:lnTo>
                  <a:pt x="0" y="290429"/>
                </a:lnTo>
                <a:lnTo>
                  <a:pt x="839373" y="65399"/>
                </a:lnTo>
                <a:lnTo>
                  <a:pt x="821823" y="0"/>
                </a:lnTo>
                <a:close/>
              </a:path>
            </a:pathLst>
          </a:custGeom>
          <a:ln w="9524">
            <a:solidFill>
              <a:srgbClr val="7E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25684" y="192074"/>
            <a:ext cx="1447800" cy="427355"/>
          </a:xfrm>
          <a:prstGeom prst="rect">
            <a:avLst/>
          </a:prstGeom>
          <a:ln w="9524">
            <a:solidFill>
              <a:srgbClr val="E69138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00"/>
              </a:spcBef>
            </a:pPr>
            <a:r>
              <a:rPr sz="1400" dirty="0">
                <a:solidFill>
                  <a:srgbClr val="E69138"/>
                </a:solidFill>
                <a:latin typeface="Arial"/>
                <a:cs typeface="Arial"/>
              </a:rPr>
              <a:t>Mask</a:t>
            </a:r>
            <a:r>
              <a:rPr sz="1400" spc="-40" dirty="0">
                <a:solidFill>
                  <a:srgbClr val="E69138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7674" y="2051345"/>
            <a:ext cx="3429118" cy="2305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599" y="2019745"/>
            <a:ext cx="1797685" cy="2336800"/>
          </a:xfrm>
          <a:custGeom>
            <a:avLst/>
            <a:gdLst/>
            <a:ahLst/>
            <a:cxnLst/>
            <a:rect l="l" t="t" r="r" b="b"/>
            <a:pathLst>
              <a:path w="1797685" h="2336800">
                <a:moveTo>
                  <a:pt x="0" y="0"/>
                </a:moveTo>
                <a:lnTo>
                  <a:pt x="1797596" y="0"/>
                </a:lnTo>
                <a:lnTo>
                  <a:pt x="1797596" y="2336695"/>
                </a:lnTo>
                <a:lnTo>
                  <a:pt x="0" y="23366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024" y="4429573"/>
            <a:ext cx="16497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He et al, </a:t>
            </a:r>
            <a:r>
              <a:rPr sz="800" dirty="0">
                <a:latin typeface="Arial"/>
                <a:cs typeface="Arial"/>
              </a:rPr>
              <a:t>“Mask </a:t>
            </a:r>
            <a:r>
              <a:rPr sz="800" spc="-5" dirty="0">
                <a:latin typeface="Arial"/>
                <a:cs typeface="Arial"/>
              </a:rPr>
              <a:t>R-CNN”, ICCV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60110" y="1635919"/>
            <a:ext cx="1977389" cy="12598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Add </a:t>
            </a:r>
            <a:r>
              <a:rPr sz="1600" dirty="0">
                <a:latin typeface="Arial"/>
                <a:cs typeface="Arial"/>
              </a:rPr>
              <a:t>a small mask  </a:t>
            </a:r>
            <a:r>
              <a:rPr sz="1600" spc="-5" dirty="0">
                <a:latin typeface="Arial"/>
                <a:cs typeface="Arial"/>
              </a:rPr>
              <a:t>network that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operates  on each RoI and  predicts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28x28  binary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mask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195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Semantic Segmentation </a:t>
            </a:r>
            <a:r>
              <a:rPr sz="2800" spc="-5" dirty="0">
                <a:solidFill>
                  <a:srgbClr val="000000"/>
                </a:solidFill>
              </a:rPr>
              <a:t>Idea: </a:t>
            </a:r>
            <a:r>
              <a:rPr sz="2800" spc="-10" dirty="0">
                <a:solidFill>
                  <a:srgbClr val="000000"/>
                </a:solidFill>
              </a:rPr>
              <a:t>Sliding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Window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804873" y="1833258"/>
            <a:ext cx="2470620" cy="164643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40862" y="2492780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607" y="0"/>
                </a:lnTo>
                <a:lnTo>
                  <a:pt x="246607" y="246589"/>
                </a:lnTo>
                <a:lnTo>
                  <a:pt x="0" y="24658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1369" y="1496772"/>
            <a:ext cx="1283970" cy="975360"/>
          </a:xfrm>
          <a:custGeom>
            <a:avLst/>
            <a:gdLst/>
            <a:ahLst/>
            <a:cxnLst/>
            <a:rect l="l" t="t" r="r" b="b"/>
            <a:pathLst>
              <a:path w="1283970" h="975360">
                <a:moveTo>
                  <a:pt x="0" y="974998"/>
                </a:moveTo>
                <a:lnTo>
                  <a:pt x="1283697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1294" y="2235595"/>
            <a:ext cx="1263650" cy="550545"/>
          </a:xfrm>
          <a:custGeom>
            <a:avLst/>
            <a:gdLst/>
            <a:ahLst/>
            <a:cxnLst/>
            <a:rect l="l" t="t" r="r" b="b"/>
            <a:pathLst>
              <a:path w="1263650" h="550544">
                <a:moveTo>
                  <a:pt x="0" y="550198"/>
                </a:moveTo>
                <a:lnTo>
                  <a:pt x="1263297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4666" y="1493772"/>
            <a:ext cx="681073" cy="748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21650" y="1519081"/>
            <a:ext cx="844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Full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9270" y="1060958"/>
            <a:ext cx="1060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Extract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86563" y="2393040"/>
            <a:ext cx="1982172" cy="664543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24341" y="927186"/>
            <a:ext cx="11912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Classify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center  </a:t>
            </a:r>
            <a:r>
              <a:rPr sz="1400" spc="-5" dirty="0">
                <a:latin typeface="Arial"/>
                <a:cs typeface="Arial"/>
              </a:rPr>
              <a:t>pixel with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26291" y="1789058"/>
            <a:ext cx="157799" cy="157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3269" y="2645169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599" y="0"/>
                </a:lnTo>
                <a:lnTo>
                  <a:pt x="246599" y="246599"/>
                </a:lnTo>
                <a:lnTo>
                  <a:pt x="0" y="246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5669" y="2797569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599" y="0"/>
                </a:lnTo>
                <a:lnTo>
                  <a:pt x="246599" y="246599"/>
                </a:lnTo>
                <a:lnTo>
                  <a:pt x="0" y="246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64666" y="2340370"/>
            <a:ext cx="681048" cy="729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64666" y="3147318"/>
            <a:ext cx="681048" cy="729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92869" y="2907269"/>
            <a:ext cx="1132205" cy="173355"/>
          </a:xfrm>
          <a:custGeom>
            <a:avLst/>
            <a:gdLst/>
            <a:ahLst/>
            <a:cxnLst/>
            <a:rect l="l" t="t" r="r" b="b"/>
            <a:pathLst>
              <a:path w="1132204" h="173355">
                <a:moveTo>
                  <a:pt x="0" y="0"/>
                </a:moveTo>
                <a:lnTo>
                  <a:pt x="1132197" y="172799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54494" y="2360520"/>
            <a:ext cx="1161415" cy="268605"/>
          </a:xfrm>
          <a:custGeom>
            <a:avLst/>
            <a:gdLst/>
            <a:ahLst/>
            <a:cxnLst/>
            <a:rect l="l" t="t" r="r" b="b"/>
            <a:pathLst>
              <a:path w="1161414" h="268605">
                <a:moveTo>
                  <a:pt x="0" y="268499"/>
                </a:moveTo>
                <a:lnTo>
                  <a:pt x="1160997" y="0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36793" y="2811319"/>
            <a:ext cx="979169" cy="336550"/>
          </a:xfrm>
          <a:custGeom>
            <a:avLst/>
            <a:gdLst/>
            <a:ahLst/>
            <a:cxnLst/>
            <a:rect l="l" t="t" r="r" b="b"/>
            <a:pathLst>
              <a:path w="979170" h="336550">
                <a:moveTo>
                  <a:pt x="0" y="0"/>
                </a:moveTo>
                <a:lnTo>
                  <a:pt x="978598" y="335999"/>
                </a:lnTo>
              </a:path>
            </a:pathLst>
          </a:custGeom>
          <a:ln w="2857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36793" y="3060793"/>
            <a:ext cx="979169" cy="815975"/>
          </a:xfrm>
          <a:custGeom>
            <a:avLst/>
            <a:gdLst/>
            <a:ahLst/>
            <a:cxnLst/>
            <a:rect l="l" t="t" r="r" b="b"/>
            <a:pathLst>
              <a:path w="979170" h="815975">
                <a:moveTo>
                  <a:pt x="0" y="0"/>
                </a:moveTo>
                <a:lnTo>
                  <a:pt x="978598" y="815398"/>
                </a:lnTo>
              </a:path>
            </a:pathLst>
          </a:custGeom>
          <a:ln w="2857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86563" y="1520505"/>
            <a:ext cx="1982172" cy="66455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56063" y="3207732"/>
            <a:ext cx="1982172" cy="66455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26291" y="2626469"/>
            <a:ext cx="157799" cy="157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26291" y="3433393"/>
            <a:ext cx="157799" cy="157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88985" y="1610080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88985" y="2401054"/>
            <a:ext cx="837565" cy="1243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Cow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Grass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9223" y="3788751"/>
            <a:ext cx="261239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Problem: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Very 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inefficient!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Not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reusing shared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features</a:t>
            </a:r>
            <a:r>
              <a:rPr sz="1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between  overlapping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patches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78440" y="4257447"/>
            <a:ext cx="4443095" cy="3111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800" spc="-5" dirty="0">
                <a:latin typeface="Arial"/>
                <a:cs typeface="Arial"/>
              </a:rPr>
              <a:t>Farabet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Hierarchical Features for Scene Labeling,” </a:t>
            </a:r>
            <a:r>
              <a:rPr sz="800" spc="-15" dirty="0">
                <a:latin typeface="Arial"/>
                <a:cs typeface="Arial"/>
              </a:rPr>
              <a:t>TPAMI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spc="-5" dirty="0">
                <a:latin typeface="Arial"/>
                <a:cs typeface="Arial"/>
              </a:rPr>
              <a:t>Pinheiro and Collobert, </a:t>
            </a:r>
            <a:r>
              <a:rPr sz="800" dirty="0">
                <a:latin typeface="Arial"/>
                <a:cs typeface="Arial"/>
              </a:rPr>
              <a:t>“Recurrent </a:t>
            </a:r>
            <a:r>
              <a:rPr sz="800" spc="-5" dirty="0">
                <a:latin typeface="Arial"/>
                <a:cs typeface="Arial"/>
              </a:rPr>
              <a:t>Convolutional Neural Networks for Scene Labeling”, ICML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21189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</a:rPr>
              <a:t>Mask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R-CNN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3024" y="4429573"/>
            <a:ext cx="16395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He et al, </a:t>
            </a:r>
            <a:r>
              <a:rPr sz="800" dirty="0">
                <a:latin typeface="Arial"/>
                <a:cs typeface="Arial"/>
              </a:rPr>
              <a:t>“Mask </a:t>
            </a:r>
            <a:r>
              <a:rPr sz="800" spc="-5" dirty="0">
                <a:latin typeface="Arial"/>
                <a:cs typeface="Arial"/>
              </a:rPr>
              <a:t>R-CNN”, arXiv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536" y="1604446"/>
            <a:ext cx="1851096" cy="159227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8443" y="618523"/>
            <a:ext cx="1136015" cy="3092450"/>
          </a:xfrm>
          <a:custGeom>
            <a:avLst/>
            <a:gdLst/>
            <a:ahLst/>
            <a:cxnLst/>
            <a:rect l="l" t="t" r="r" b="b"/>
            <a:pathLst>
              <a:path w="1136014" h="3092450">
                <a:moveTo>
                  <a:pt x="0" y="3092093"/>
                </a:moveTo>
                <a:lnTo>
                  <a:pt x="0" y="1135442"/>
                </a:lnTo>
                <a:lnTo>
                  <a:pt x="1135447" y="0"/>
                </a:lnTo>
                <a:lnTo>
                  <a:pt x="1135447" y="1956646"/>
                </a:lnTo>
                <a:lnTo>
                  <a:pt x="0" y="3092093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0594" y="618523"/>
            <a:ext cx="1413510" cy="1136015"/>
          </a:xfrm>
          <a:custGeom>
            <a:avLst/>
            <a:gdLst/>
            <a:ahLst/>
            <a:cxnLst/>
            <a:rect l="l" t="t" r="r" b="b"/>
            <a:pathLst>
              <a:path w="1413510" h="1136014">
                <a:moveTo>
                  <a:pt x="277849" y="1135442"/>
                </a:moveTo>
                <a:lnTo>
                  <a:pt x="0" y="1135442"/>
                </a:lnTo>
                <a:lnTo>
                  <a:pt x="1135447" y="0"/>
                </a:lnTo>
                <a:lnTo>
                  <a:pt x="1413297" y="0"/>
                </a:lnTo>
                <a:lnTo>
                  <a:pt x="277849" y="1135442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10594" y="618523"/>
            <a:ext cx="1413510" cy="3092450"/>
          </a:xfrm>
          <a:custGeom>
            <a:avLst/>
            <a:gdLst/>
            <a:ahLst/>
            <a:cxnLst/>
            <a:rect l="l" t="t" r="r" b="b"/>
            <a:pathLst>
              <a:path w="1413510" h="3092450">
                <a:moveTo>
                  <a:pt x="0" y="1135442"/>
                </a:moveTo>
                <a:lnTo>
                  <a:pt x="1135447" y="0"/>
                </a:lnTo>
                <a:lnTo>
                  <a:pt x="1413297" y="0"/>
                </a:lnTo>
                <a:lnTo>
                  <a:pt x="1413297" y="1956646"/>
                </a:lnTo>
                <a:lnTo>
                  <a:pt x="277849" y="3092093"/>
                </a:lnTo>
                <a:lnTo>
                  <a:pt x="0" y="3092093"/>
                </a:lnTo>
                <a:lnTo>
                  <a:pt x="0" y="113544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10594" y="618523"/>
            <a:ext cx="1413510" cy="1136015"/>
          </a:xfrm>
          <a:custGeom>
            <a:avLst/>
            <a:gdLst/>
            <a:ahLst/>
            <a:cxnLst/>
            <a:rect l="l" t="t" r="r" b="b"/>
            <a:pathLst>
              <a:path w="1413510" h="1136014">
                <a:moveTo>
                  <a:pt x="0" y="1135442"/>
                </a:moveTo>
                <a:lnTo>
                  <a:pt x="277849" y="1135442"/>
                </a:lnTo>
                <a:lnTo>
                  <a:pt x="141329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8443" y="1753966"/>
            <a:ext cx="0" cy="1957070"/>
          </a:xfrm>
          <a:custGeom>
            <a:avLst/>
            <a:gdLst/>
            <a:ahLst/>
            <a:cxnLst/>
            <a:rect l="l" t="t" r="r" b="b"/>
            <a:pathLst>
              <a:path h="1957070">
                <a:moveTo>
                  <a:pt x="0" y="0"/>
                </a:moveTo>
                <a:lnTo>
                  <a:pt x="0" y="1956651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7393" y="1946546"/>
            <a:ext cx="356870" cy="1401445"/>
          </a:xfrm>
          <a:custGeom>
            <a:avLst/>
            <a:gdLst/>
            <a:ahLst/>
            <a:cxnLst/>
            <a:rect l="l" t="t" r="r" b="b"/>
            <a:pathLst>
              <a:path w="356870" h="1401445">
                <a:moveTo>
                  <a:pt x="0" y="1400997"/>
                </a:moveTo>
                <a:lnTo>
                  <a:pt x="0" y="351444"/>
                </a:lnTo>
                <a:lnTo>
                  <a:pt x="356399" y="0"/>
                </a:lnTo>
                <a:lnTo>
                  <a:pt x="356399" y="1049547"/>
                </a:lnTo>
                <a:lnTo>
                  <a:pt x="0" y="1400997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27393" y="1946546"/>
            <a:ext cx="356870" cy="1401445"/>
          </a:xfrm>
          <a:custGeom>
            <a:avLst/>
            <a:gdLst/>
            <a:ahLst/>
            <a:cxnLst/>
            <a:rect l="l" t="t" r="r" b="b"/>
            <a:pathLst>
              <a:path w="356870" h="1401445">
                <a:moveTo>
                  <a:pt x="356399" y="0"/>
                </a:moveTo>
                <a:lnTo>
                  <a:pt x="0" y="351444"/>
                </a:lnTo>
                <a:lnTo>
                  <a:pt x="0" y="1400997"/>
                </a:lnTo>
                <a:lnTo>
                  <a:pt x="356399" y="1049547"/>
                </a:lnTo>
                <a:lnTo>
                  <a:pt x="356399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5843" y="2224095"/>
            <a:ext cx="0" cy="1063625"/>
          </a:xfrm>
          <a:custGeom>
            <a:avLst/>
            <a:gdLst/>
            <a:ahLst/>
            <a:cxnLst/>
            <a:rect l="l" t="t" r="r" b="b"/>
            <a:pathLst>
              <a:path h="1063625">
                <a:moveTo>
                  <a:pt x="0" y="0"/>
                </a:moveTo>
                <a:lnTo>
                  <a:pt x="0" y="106319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91817" y="2143120"/>
            <a:ext cx="0" cy="1068070"/>
          </a:xfrm>
          <a:custGeom>
            <a:avLst/>
            <a:gdLst/>
            <a:ahLst/>
            <a:cxnLst/>
            <a:rect l="l" t="t" r="r" b="b"/>
            <a:pathLst>
              <a:path h="1068070">
                <a:moveTo>
                  <a:pt x="0" y="0"/>
                </a:moveTo>
                <a:lnTo>
                  <a:pt x="0" y="106799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82392" y="2039475"/>
            <a:ext cx="0" cy="1061085"/>
          </a:xfrm>
          <a:custGeom>
            <a:avLst/>
            <a:gdLst/>
            <a:ahLst/>
            <a:cxnLst/>
            <a:rect l="l" t="t" r="r" b="b"/>
            <a:pathLst>
              <a:path h="1061085">
                <a:moveTo>
                  <a:pt x="0" y="0"/>
                </a:moveTo>
                <a:lnTo>
                  <a:pt x="0" y="106079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33268" y="2179795"/>
            <a:ext cx="350520" cy="266065"/>
          </a:xfrm>
          <a:custGeom>
            <a:avLst/>
            <a:gdLst/>
            <a:ahLst/>
            <a:cxnLst/>
            <a:rect l="l" t="t" r="r" b="b"/>
            <a:pathLst>
              <a:path w="350520" h="266064">
                <a:moveTo>
                  <a:pt x="350399" y="0"/>
                </a:moveTo>
                <a:lnTo>
                  <a:pt x="0" y="265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33268" y="2408395"/>
            <a:ext cx="350520" cy="266065"/>
          </a:xfrm>
          <a:custGeom>
            <a:avLst/>
            <a:gdLst/>
            <a:ahLst/>
            <a:cxnLst/>
            <a:rect l="l" t="t" r="r" b="b"/>
            <a:pathLst>
              <a:path w="350520" h="266064">
                <a:moveTo>
                  <a:pt x="350399" y="0"/>
                </a:moveTo>
                <a:lnTo>
                  <a:pt x="0" y="265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33268" y="2636994"/>
            <a:ext cx="350520" cy="266065"/>
          </a:xfrm>
          <a:custGeom>
            <a:avLst/>
            <a:gdLst/>
            <a:ahLst/>
            <a:cxnLst/>
            <a:rect l="l" t="t" r="r" b="b"/>
            <a:pathLst>
              <a:path w="350520" h="266064">
                <a:moveTo>
                  <a:pt x="350399" y="0"/>
                </a:moveTo>
                <a:lnTo>
                  <a:pt x="0" y="265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33268" y="2865594"/>
            <a:ext cx="350520" cy="266065"/>
          </a:xfrm>
          <a:custGeom>
            <a:avLst/>
            <a:gdLst/>
            <a:ahLst/>
            <a:cxnLst/>
            <a:rect l="l" t="t" r="r" b="b"/>
            <a:pathLst>
              <a:path w="350520" h="266064">
                <a:moveTo>
                  <a:pt x="350399" y="0"/>
                </a:moveTo>
                <a:lnTo>
                  <a:pt x="0" y="265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96414" y="1878771"/>
            <a:ext cx="358140" cy="1401445"/>
          </a:xfrm>
          <a:custGeom>
            <a:avLst/>
            <a:gdLst/>
            <a:ahLst/>
            <a:cxnLst/>
            <a:rect l="l" t="t" r="r" b="b"/>
            <a:pathLst>
              <a:path w="358139" h="1401445">
                <a:moveTo>
                  <a:pt x="0" y="1400997"/>
                </a:moveTo>
                <a:lnTo>
                  <a:pt x="0" y="357871"/>
                </a:lnTo>
                <a:lnTo>
                  <a:pt x="357874" y="0"/>
                </a:lnTo>
                <a:lnTo>
                  <a:pt x="357874" y="1043122"/>
                </a:lnTo>
                <a:lnTo>
                  <a:pt x="0" y="140099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46490" y="1878771"/>
            <a:ext cx="608330" cy="358140"/>
          </a:xfrm>
          <a:custGeom>
            <a:avLst/>
            <a:gdLst/>
            <a:ahLst/>
            <a:cxnLst/>
            <a:rect l="l" t="t" r="r" b="b"/>
            <a:pathLst>
              <a:path w="608329" h="358139">
                <a:moveTo>
                  <a:pt x="249924" y="357871"/>
                </a:moveTo>
                <a:lnTo>
                  <a:pt x="0" y="357871"/>
                </a:lnTo>
                <a:lnTo>
                  <a:pt x="357874" y="0"/>
                </a:lnTo>
                <a:lnTo>
                  <a:pt x="607798" y="0"/>
                </a:lnTo>
                <a:lnTo>
                  <a:pt x="249924" y="357871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46490" y="1878771"/>
            <a:ext cx="608330" cy="1401445"/>
          </a:xfrm>
          <a:custGeom>
            <a:avLst/>
            <a:gdLst/>
            <a:ahLst/>
            <a:cxnLst/>
            <a:rect l="l" t="t" r="r" b="b"/>
            <a:pathLst>
              <a:path w="608329" h="1401445">
                <a:moveTo>
                  <a:pt x="0" y="357871"/>
                </a:moveTo>
                <a:lnTo>
                  <a:pt x="357874" y="0"/>
                </a:lnTo>
                <a:lnTo>
                  <a:pt x="607798" y="0"/>
                </a:lnTo>
                <a:lnTo>
                  <a:pt x="607798" y="1043122"/>
                </a:lnTo>
                <a:lnTo>
                  <a:pt x="249924" y="1400997"/>
                </a:lnTo>
                <a:lnTo>
                  <a:pt x="0" y="1400997"/>
                </a:lnTo>
                <a:lnTo>
                  <a:pt x="0" y="357871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46490" y="1878771"/>
            <a:ext cx="608330" cy="358140"/>
          </a:xfrm>
          <a:custGeom>
            <a:avLst/>
            <a:gdLst/>
            <a:ahLst/>
            <a:cxnLst/>
            <a:rect l="l" t="t" r="r" b="b"/>
            <a:pathLst>
              <a:path w="608329" h="358139">
                <a:moveTo>
                  <a:pt x="0" y="357871"/>
                </a:moveTo>
                <a:lnTo>
                  <a:pt x="249924" y="357871"/>
                </a:lnTo>
                <a:lnTo>
                  <a:pt x="6077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96414" y="2236642"/>
            <a:ext cx="0" cy="1043305"/>
          </a:xfrm>
          <a:custGeom>
            <a:avLst/>
            <a:gdLst/>
            <a:ahLst/>
            <a:cxnLst/>
            <a:rect l="l" t="t" r="r" b="b"/>
            <a:pathLst>
              <a:path h="1043304">
                <a:moveTo>
                  <a:pt x="0" y="0"/>
                </a:moveTo>
                <a:lnTo>
                  <a:pt x="0" y="104312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96089" y="2737369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96089" y="2484612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80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96089" y="2203970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64839" y="2087808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58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59164" y="1993488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60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2839" y="2182125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59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15612" y="1878771"/>
            <a:ext cx="358140" cy="1401445"/>
          </a:xfrm>
          <a:custGeom>
            <a:avLst/>
            <a:gdLst/>
            <a:ahLst/>
            <a:cxnLst/>
            <a:rect l="l" t="t" r="r" b="b"/>
            <a:pathLst>
              <a:path w="358140" h="1401445">
                <a:moveTo>
                  <a:pt x="0" y="1400997"/>
                </a:moveTo>
                <a:lnTo>
                  <a:pt x="0" y="357871"/>
                </a:lnTo>
                <a:lnTo>
                  <a:pt x="357874" y="0"/>
                </a:lnTo>
                <a:lnTo>
                  <a:pt x="357874" y="1043122"/>
                </a:lnTo>
                <a:lnTo>
                  <a:pt x="0" y="140099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65687" y="1878771"/>
            <a:ext cx="608330" cy="358140"/>
          </a:xfrm>
          <a:custGeom>
            <a:avLst/>
            <a:gdLst/>
            <a:ahLst/>
            <a:cxnLst/>
            <a:rect l="l" t="t" r="r" b="b"/>
            <a:pathLst>
              <a:path w="608329" h="358139">
                <a:moveTo>
                  <a:pt x="249924" y="357871"/>
                </a:moveTo>
                <a:lnTo>
                  <a:pt x="0" y="357871"/>
                </a:lnTo>
                <a:lnTo>
                  <a:pt x="357874" y="0"/>
                </a:lnTo>
                <a:lnTo>
                  <a:pt x="607798" y="0"/>
                </a:lnTo>
                <a:lnTo>
                  <a:pt x="249924" y="357871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65687" y="1878771"/>
            <a:ext cx="608330" cy="1401445"/>
          </a:xfrm>
          <a:custGeom>
            <a:avLst/>
            <a:gdLst/>
            <a:ahLst/>
            <a:cxnLst/>
            <a:rect l="l" t="t" r="r" b="b"/>
            <a:pathLst>
              <a:path w="608329" h="1401445">
                <a:moveTo>
                  <a:pt x="0" y="357871"/>
                </a:moveTo>
                <a:lnTo>
                  <a:pt x="357874" y="0"/>
                </a:lnTo>
                <a:lnTo>
                  <a:pt x="607798" y="0"/>
                </a:lnTo>
                <a:lnTo>
                  <a:pt x="607798" y="1043122"/>
                </a:lnTo>
                <a:lnTo>
                  <a:pt x="249924" y="1400997"/>
                </a:lnTo>
                <a:lnTo>
                  <a:pt x="0" y="1400997"/>
                </a:lnTo>
                <a:lnTo>
                  <a:pt x="0" y="357871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65687" y="1878771"/>
            <a:ext cx="608330" cy="358140"/>
          </a:xfrm>
          <a:custGeom>
            <a:avLst/>
            <a:gdLst/>
            <a:ahLst/>
            <a:cxnLst/>
            <a:rect l="l" t="t" r="r" b="b"/>
            <a:pathLst>
              <a:path w="608329" h="358139">
                <a:moveTo>
                  <a:pt x="0" y="357871"/>
                </a:moveTo>
                <a:lnTo>
                  <a:pt x="249924" y="357871"/>
                </a:lnTo>
                <a:lnTo>
                  <a:pt x="6077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15612" y="2236642"/>
            <a:ext cx="0" cy="1043305"/>
          </a:xfrm>
          <a:custGeom>
            <a:avLst/>
            <a:gdLst/>
            <a:ahLst/>
            <a:cxnLst/>
            <a:rect l="l" t="t" r="r" b="b"/>
            <a:pathLst>
              <a:path h="1043304">
                <a:moveTo>
                  <a:pt x="0" y="0"/>
                </a:moveTo>
                <a:lnTo>
                  <a:pt x="0" y="104312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15287" y="2737369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15287" y="2484612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80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15287" y="2203970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84036" y="2087808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58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78362" y="1993488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60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92036" y="2182125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59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39714" y="1139577"/>
            <a:ext cx="357505" cy="912494"/>
          </a:xfrm>
          <a:custGeom>
            <a:avLst/>
            <a:gdLst/>
            <a:ahLst/>
            <a:cxnLst/>
            <a:rect l="l" t="t" r="r" b="b"/>
            <a:pathLst>
              <a:path w="357504" h="912494">
                <a:moveTo>
                  <a:pt x="0" y="911968"/>
                </a:moveTo>
                <a:lnTo>
                  <a:pt x="0" y="0"/>
                </a:lnTo>
                <a:lnTo>
                  <a:pt x="35749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81851" y="1078102"/>
            <a:ext cx="159274" cy="122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15542" y="2799444"/>
            <a:ext cx="985519" cy="0"/>
          </a:xfrm>
          <a:custGeom>
            <a:avLst/>
            <a:gdLst/>
            <a:ahLst/>
            <a:cxnLst/>
            <a:rect l="l" t="t" r="r" b="b"/>
            <a:pathLst>
              <a:path w="985520">
                <a:moveTo>
                  <a:pt x="0" y="0"/>
                </a:moveTo>
                <a:lnTo>
                  <a:pt x="9848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0915" y="2758444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948644" y="2977956"/>
            <a:ext cx="735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RoI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Align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502063" y="2647044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0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90638" y="2606044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513189" y="2866580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792537" y="923510"/>
            <a:ext cx="267208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Classification Scores: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Box </a:t>
            </a:r>
            <a:r>
              <a:rPr sz="1400" dirty="0">
                <a:latin typeface="Arial"/>
                <a:cs typeface="Arial"/>
              </a:rPr>
              <a:t>coordinates (per class): 4 *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7356322" y="1797808"/>
          <a:ext cx="1531619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" name="object 51"/>
          <p:cNvSpPr/>
          <p:nvPr/>
        </p:nvSpPr>
        <p:spPr>
          <a:xfrm>
            <a:off x="2039145" y="2647044"/>
            <a:ext cx="629920" cy="0"/>
          </a:xfrm>
          <a:custGeom>
            <a:avLst/>
            <a:gdLst/>
            <a:ahLst/>
            <a:cxnLst/>
            <a:rect l="l" t="t" r="r" b="b"/>
            <a:pathLst>
              <a:path w="629919">
                <a:moveTo>
                  <a:pt x="0" y="0"/>
                </a:moveTo>
                <a:lnTo>
                  <a:pt x="6296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59319" y="2606044"/>
            <a:ext cx="105499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143669" y="2803277"/>
            <a:ext cx="50419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CNN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+RPN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74541" y="2201905"/>
            <a:ext cx="608330" cy="1014730"/>
          </a:xfrm>
          <a:custGeom>
            <a:avLst/>
            <a:gdLst/>
            <a:ahLst/>
            <a:cxnLst/>
            <a:rect l="l" t="t" r="r" b="b"/>
            <a:pathLst>
              <a:path w="608330" h="1014730">
                <a:moveTo>
                  <a:pt x="0" y="0"/>
                </a:moveTo>
                <a:lnTo>
                  <a:pt x="607798" y="0"/>
                </a:lnTo>
                <a:lnTo>
                  <a:pt x="607798" y="1014587"/>
                </a:lnTo>
                <a:lnTo>
                  <a:pt x="0" y="10145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D6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12747" y="2258320"/>
            <a:ext cx="415925" cy="729615"/>
          </a:xfrm>
          <a:custGeom>
            <a:avLst/>
            <a:gdLst/>
            <a:ahLst/>
            <a:cxnLst/>
            <a:rect l="l" t="t" r="r" b="b"/>
            <a:pathLst>
              <a:path w="415925" h="729614">
                <a:moveTo>
                  <a:pt x="0" y="0"/>
                </a:moveTo>
                <a:lnTo>
                  <a:pt x="415499" y="0"/>
                </a:lnTo>
                <a:lnTo>
                  <a:pt x="415499" y="729598"/>
                </a:lnTo>
                <a:lnTo>
                  <a:pt x="0" y="729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D6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3023" y="1640346"/>
            <a:ext cx="859790" cy="483870"/>
          </a:xfrm>
          <a:custGeom>
            <a:avLst/>
            <a:gdLst/>
            <a:ahLst/>
            <a:cxnLst/>
            <a:rect l="l" t="t" r="r" b="b"/>
            <a:pathLst>
              <a:path w="859790" h="483869">
                <a:moveTo>
                  <a:pt x="0" y="0"/>
                </a:moveTo>
                <a:lnTo>
                  <a:pt x="859498" y="0"/>
                </a:lnTo>
                <a:lnTo>
                  <a:pt x="859498" y="483299"/>
                </a:lnTo>
                <a:lnTo>
                  <a:pt x="0" y="483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D6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47242" y="1698241"/>
            <a:ext cx="206375" cy="958215"/>
          </a:xfrm>
          <a:custGeom>
            <a:avLst/>
            <a:gdLst/>
            <a:ahLst/>
            <a:cxnLst/>
            <a:rect l="l" t="t" r="r" b="b"/>
            <a:pathLst>
              <a:path w="206375" h="958214">
                <a:moveTo>
                  <a:pt x="0" y="957603"/>
                </a:moveTo>
                <a:lnTo>
                  <a:pt x="0" y="206679"/>
                </a:lnTo>
                <a:lnTo>
                  <a:pt x="206099" y="0"/>
                </a:lnTo>
                <a:lnTo>
                  <a:pt x="206099" y="750918"/>
                </a:lnTo>
                <a:lnTo>
                  <a:pt x="0" y="957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47242" y="1698241"/>
            <a:ext cx="206375" cy="958215"/>
          </a:xfrm>
          <a:custGeom>
            <a:avLst/>
            <a:gdLst/>
            <a:ahLst/>
            <a:cxnLst/>
            <a:rect l="l" t="t" r="r" b="b"/>
            <a:pathLst>
              <a:path w="206375" h="958214">
                <a:moveTo>
                  <a:pt x="206099" y="0"/>
                </a:moveTo>
                <a:lnTo>
                  <a:pt x="0" y="206679"/>
                </a:lnTo>
                <a:lnTo>
                  <a:pt x="0" y="957603"/>
                </a:lnTo>
                <a:lnTo>
                  <a:pt x="206099" y="750918"/>
                </a:lnTo>
                <a:lnTo>
                  <a:pt x="206099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23568" y="975128"/>
            <a:ext cx="711200" cy="1061720"/>
          </a:xfrm>
          <a:custGeom>
            <a:avLst/>
            <a:gdLst/>
            <a:ahLst/>
            <a:cxnLst/>
            <a:rect l="l" t="t" r="r" b="b"/>
            <a:pathLst>
              <a:path w="711200" h="1061720">
                <a:moveTo>
                  <a:pt x="0" y="1061697"/>
                </a:moveTo>
                <a:lnTo>
                  <a:pt x="0" y="668221"/>
                </a:lnTo>
                <a:lnTo>
                  <a:pt x="710698" y="0"/>
                </a:lnTo>
                <a:lnTo>
                  <a:pt x="710698" y="393479"/>
                </a:lnTo>
                <a:lnTo>
                  <a:pt x="0" y="1061697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23568" y="975128"/>
            <a:ext cx="711200" cy="1061720"/>
          </a:xfrm>
          <a:custGeom>
            <a:avLst/>
            <a:gdLst/>
            <a:ahLst/>
            <a:cxnLst/>
            <a:rect l="l" t="t" r="r" b="b"/>
            <a:pathLst>
              <a:path w="711200" h="1061720">
                <a:moveTo>
                  <a:pt x="710698" y="0"/>
                </a:moveTo>
                <a:lnTo>
                  <a:pt x="0" y="668221"/>
                </a:lnTo>
                <a:lnTo>
                  <a:pt x="0" y="1061697"/>
                </a:lnTo>
                <a:lnTo>
                  <a:pt x="710698" y="393479"/>
                </a:lnTo>
                <a:lnTo>
                  <a:pt x="710698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21261" y="2647044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0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9835" y="2606044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732386" y="2866580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306685" y="3413457"/>
            <a:ext cx="14547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Predict </a:t>
            </a:r>
            <a:r>
              <a:rPr sz="1400" dirty="0">
                <a:latin typeface="Arial"/>
                <a:cs typeface="Arial"/>
              </a:rPr>
              <a:t>a mask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  each of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629245" y="4042106"/>
            <a:ext cx="9239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 x </a:t>
            </a:r>
            <a:r>
              <a:rPr sz="1400" spc="-5" dirty="0">
                <a:latin typeface="Arial"/>
                <a:cs typeface="Arial"/>
              </a:rPr>
              <a:t>28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295791" y="3413457"/>
            <a:ext cx="1092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256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14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591189" y="3413457"/>
            <a:ext cx="1092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256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14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168885"/>
            <a:ext cx="77806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0000"/>
                </a:solidFill>
              </a:rPr>
              <a:t>Mask </a:t>
            </a:r>
            <a:r>
              <a:rPr sz="3000" spc="-5" dirty="0">
                <a:solidFill>
                  <a:srgbClr val="000000"/>
                </a:solidFill>
              </a:rPr>
              <a:t>R-CNN: </a:t>
            </a:r>
            <a:r>
              <a:rPr sz="3000" spc="-10" dirty="0">
                <a:solidFill>
                  <a:srgbClr val="000000"/>
                </a:solidFill>
              </a:rPr>
              <a:t>Example </a:t>
            </a:r>
            <a:r>
              <a:rPr sz="3000" dirty="0">
                <a:solidFill>
                  <a:srgbClr val="000000"/>
                </a:solidFill>
              </a:rPr>
              <a:t>Mask </a:t>
            </a:r>
            <a:r>
              <a:rPr sz="3000" spc="-15" dirty="0">
                <a:solidFill>
                  <a:srgbClr val="000000"/>
                </a:solidFill>
              </a:rPr>
              <a:t>Training</a:t>
            </a:r>
            <a:r>
              <a:rPr sz="3000" spc="-185" dirty="0">
                <a:solidFill>
                  <a:srgbClr val="000000"/>
                </a:solidFill>
              </a:rPr>
              <a:t> </a:t>
            </a:r>
            <a:r>
              <a:rPr sz="3000" spc="-55" dirty="0">
                <a:solidFill>
                  <a:srgbClr val="000000"/>
                </a:solidFill>
              </a:rPr>
              <a:t>Targets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87199" y="782923"/>
            <a:ext cx="4356816" cy="185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168885"/>
            <a:ext cx="77806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0000"/>
                </a:solidFill>
              </a:rPr>
              <a:t>Mask </a:t>
            </a:r>
            <a:r>
              <a:rPr sz="3000" spc="-5" dirty="0">
                <a:solidFill>
                  <a:srgbClr val="000000"/>
                </a:solidFill>
              </a:rPr>
              <a:t>R-CNN: </a:t>
            </a:r>
            <a:r>
              <a:rPr sz="3000" spc="-10" dirty="0">
                <a:solidFill>
                  <a:srgbClr val="000000"/>
                </a:solidFill>
              </a:rPr>
              <a:t>Example </a:t>
            </a:r>
            <a:r>
              <a:rPr sz="3000" dirty="0">
                <a:solidFill>
                  <a:srgbClr val="000000"/>
                </a:solidFill>
              </a:rPr>
              <a:t>Mask </a:t>
            </a:r>
            <a:r>
              <a:rPr sz="3000" spc="-15" dirty="0">
                <a:solidFill>
                  <a:srgbClr val="000000"/>
                </a:solidFill>
              </a:rPr>
              <a:t>Training</a:t>
            </a:r>
            <a:r>
              <a:rPr sz="3000" spc="-185" dirty="0">
                <a:solidFill>
                  <a:srgbClr val="000000"/>
                </a:solidFill>
              </a:rPr>
              <a:t> </a:t>
            </a:r>
            <a:r>
              <a:rPr sz="3000" spc="-55" dirty="0">
                <a:solidFill>
                  <a:srgbClr val="000000"/>
                </a:solidFill>
              </a:rPr>
              <a:t>Targets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87199" y="782923"/>
            <a:ext cx="4356816" cy="3732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168885"/>
            <a:ext cx="77806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0000"/>
                </a:solidFill>
              </a:rPr>
              <a:t>Mask </a:t>
            </a:r>
            <a:r>
              <a:rPr sz="3000" spc="-5" dirty="0">
                <a:solidFill>
                  <a:srgbClr val="000000"/>
                </a:solidFill>
              </a:rPr>
              <a:t>R-CNN: </a:t>
            </a:r>
            <a:r>
              <a:rPr sz="3000" spc="-10" dirty="0">
                <a:solidFill>
                  <a:srgbClr val="000000"/>
                </a:solidFill>
              </a:rPr>
              <a:t>Example </a:t>
            </a:r>
            <a:r>
              <a:rPr sz="3000" dirty="0">
                <a:solidFill>
                  <a:srgbClr val="000000"/>
                </a:solidFill>
              </a:rPr>
              <a:t>Mask </a:t>
            </a:r>
            <a:r>
              <a:rPr sz="3000" spc="-15" dirty="0">
                <a:solidFill>
                  <a:srgbClr val="000000"/>
                </a:solidFill>
              </a:rPr>
              <a:t>Training</a:t>
            </a:r>
            <a:r>
              <a:rPr sz="3000" spc="-185" dirty="0">
                <a:solidFill>
                  <a:srgbClr val="000000"/>
                </a:solidFill>
              </a:rPr>
              <a:t> </a:t>
            </a:r>
            <a:r>
              <a:rPr sz="3000" spc="-55" dirty="0">
                <a:solidFill>
                  <a:srgbClr val="000000"/>
                </a:solidFill>
              </a:rPr>
              <a:t>Targets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87199" y="782923"/>
            <a:ext cx="4356816" cy="3732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4015" y="782923"/>
            <a:ext cx="4336436" cy="1844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168885"/>
            <a:ext cx="77806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0000"/>
                </a:solidFill>
              </a:rPr>
              <a:t>Mask </a:t>
            </a:r>
            <a:r>
              <a:rPr sz="3000" spc="-5" dirty="0">
                <a:solidFill>
                  <a:srgbClr val="000000"/>
                </a:solidFill>
              </a:rPr>
              <a:t>R-CNN: </a:t>
            </a:r>
            <a:r>
              <a:rPr sz="3000" spc="-10" dirty="0">
                <a:solidFill>
                  <a:srgbClr val="000000"/>
                </a:solidFill>
              </a:rPr>
              <a:t>Example </a:t>
            </a:r>
            <a:r>
              <a:rPr sz="3000" dirty="0">
                <a:solidFill>
                  <a:srgbClr val="000000"/>
                </a:solidFill>
              </a:rPr>
              <a:t>Mask </a:t>
            </a:r>
            <a:r>
              <a:rPr sz="3000" spc="-15" dirty="0">
                <a:solidFill>
                  <a:srgbClr val="000000"/>
                </a:solidFill>
              </a:rPr>
              <a:t>Training</a:t>
            </a:r>
            <a:r>
              <a:rPr sz="3000" spc="-185" dirty="0">
                <a:solidFill>
                  <a:srgbClr val="000000"/>
                </a:solidFill>
              </a:rPr>
              <a:t> </a:t>
            </a:r>
            <a:r>
              <a:rPr sz="3000" spc="-55" dirty="0">
                <a:solidFill>
                  <a:srgbClr val="000000"/>
                </a:solidFill>
              </a:rPr>
              <a:t>Targets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87206" y="782923"/>
            <a:ext cx="8693799" cy="3732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8568" y="1660984"/>
            <a:ext cx="2766844" cy="208030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99" y="1661274"/>
            <a:ext cx="2766844" cy="2079743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5375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0000"/>
                </a:solidFill>
              </a:rPr>
              <a:t>Mask </a:t>
            </a:r>
            <a:r>
              <a:rPr sz="2800" spc="-5" dirty="0">
                <a:solidFill>
                  <a:srgbClr val="000000"/>
                </a:solidFill>
              </a:rPr>
              <a:t>R-CNN: </a:t>
            </a:r>
            <a:r>
              <a:rPr sz="2800" spc="-45" dirty="0">
                <a:solidFill>
                  <a:srgbClr val="000000"/>
                </a:solidFill>
              </a:rPr>
              <a:t>Very </a:t>
            </a:r>
            <a:r>
              <a:rPr sz="2800" spc="-5" dirty="0">
                <a:solidFill>
                  <a:srgbClr val="000000"/>
                </a:solidFill>
              </a:rPr>
              <a:t>Good</a:t>
            </a:r>
            <a:r>
              <a:rPr sz="2800" spc="-5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Results!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6091237" y="1654066"/>
            <a:ext cx="2766844" cy="209475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24" y="4448226"/>
            <a:ext cx="16497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He et al, </a:t>
            </a:r>
            <a:r>
              <a:rPr sz="800" dirty="0">
                <a:latin typeface="Arial"/>
                <a:cs typeface="Arial"/>
              </a:rPr>
              <a:t>“Mask </a:t>
            </a:r>
            <a:r>
              <a:rPr sz="800" spc="-5" dirty="0">
                <a:latin typeface="Arial"/>
                <a:cs typeface="Arial"/>
              </a:rPr>
              <a:t>R-CNN”, ICCV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3546" y="471344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85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074" y="1311372"/>
            <a:ext cx="3587792" cy="247434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2742" y="1311374"/>
            <a:ext cx="3299093" cy="247434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21685" y="1311372"/>
            <a:ext cx="1650786" cy="2474344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49" y="62179"/>
            <a:ext cx="245300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dirty="0">
                <a:solidFill>
                  <a:srgbClr val="000000"/>
                </a:solidFill>
              </a:rPr>
              <a:t>Mask </a:t>
            </a:r>
            <a:r>
              <a:rPr sz="2800" spc="-5" dirty="0">
                <a:solidFill>
                  <a:srgbClr val="000000"/>
                </a:solidFill>
              </a:rPr>
              <a:t>R-CNN  </a:t>
            </a:r>
            <a:r>
              <a:rPr sz="2800" spc="-10" dirty="0">
                <a:solidFill>
                  <a:srgbClr val="000000"/>
                </a:solidFill>
              </a:rPr>
              <a:t>Also </a:t>
            </a:r>
            <a:r>
              <a:rPr sz="2800" spc="-5" dirty="0">
                <a:solidFill>
                  <a:srgbClr val="000000"/>
                </a:solidFill>
              </a:rPr>
              <a:t>does</a:t>
            </a:r>
            <a:r>
              <a:rPr sz="2800" spc="-9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pose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73024" y="4448226"/>
            <a:ext cx="16497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He et al, </a:t>
            </a:r>
            <a:r>
              <a:rPr sz="800" dirty="0">
                <a:latin typeface="Arial"/>
                <a:cs typeface="Arial"/>
              </a:rPr>
              <a:t>“Mask </a:t>
            </a:r>
            <a:r>
              <a:rPr sz="800" spc="-5" dirty="0">
                <a:latin typeface="Arial"/>
                <a:cs typeface="Arial"/>
              </a:rPr>
              <a:t>R-CNN”, ICCV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3546" y="471344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86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78137"/>
            <a:ext cx="44615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Open </a:t>
            </a:r>
            <a:r>
              <a:rPr sz="3000" spc="-10" dirty="0">
                <a:solidFill>
                  <a:srgbClr val="000000"/>
                </a:solidFill>
              </a:rPr>
              <a:t>Source</a:t>
            </a:r>
            <a:r>
              <a:rPr sz="3000" spc="-9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Frameworks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3546" y="471344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87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223" y="1264028"/>
            <a:ext cx="5943600" cy="279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Lots of good implementations 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GitHub!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TensorFlow </a:t>
            </a:r>
            <a:r>
              <a:rPr sz="1800" spc="-5" dirty="0">
                <a:latin typeface="Arial"/>
                <a:cs typeface="Arial"/>
              </a:rPr>
              <a:t>Detection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API: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6600"/>
              </a:lnSpc>
              <a:spcBef>
                <a:spcPts val="305"/>
              </a:spcBef>
            </a:pP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https://github.com/tensorflow/models/tree/master/research/object_detection </a:t>
            </a:r>
            <a:r>
              <a:rPr sz="14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Faster RCNN, SSD, RFCN, </a:t>
            </a:r>
            <a:r>
              <a:rPr sz="1400" dirty="0">
                <a:latin typeface="Arial"/>
                <a:cs typeface="Arial"/>
              </a:rPr>
              <a:t>Mask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R-CNN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Caffe2 </a:t>
            </a:r>
            <a:r>
              <a:rPr sz="1800" spc="-5" dirty="0">
                <a:latin typeface="Arial"/>
                <a:cs typeface="Arial"/>
              </a:rPr>
              <a:t>Detectron: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spcBef>
                <a:spcPts val="30"/>
              </a:spcBef>
            </a:pP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https://github.com/facebookresearch/Detectron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Mask </a:t>
            </a:r>
            <a:r>
              <a:rPr sz="1400" spc="-5" dirty="0">
                <a:latin typeface="Arial"/>
                <a:cs typeface="Arial"/>
              </a:rPr>
              <a:t>R-CNN, RetinaNet, Faster R-CNN, RPN, Fast R-CNN,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R-FCN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Finetune on </a:t>
            </a:r>
            <a:r>
              <a:rPr sz="1800" dirty="0">
                <a:latin typeface="Arial"/>
                <a:cs typeface="Arial"/>
              </a:rPr>
              <a:t>your </a:t>
            </a:r>
            <a:r>
              <a:rPr sz="1800" spc="-5" dirty="0">
                <a:latin typeface="Arial"/>
                <a:cs typeface="Arial"/>
              </a:rPr>
              <a:t>own dataset with pre-trained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3646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Computer </a:t>
            </a:r>
            <a:r>
              <a:rPr sz="2800" spc="-15" dirty="0">
                <a:solidFill>
                  <a:srgbClr val="000000"/>
                </a:solidFill>
              </a:rPr>
              <a:t>Vision</a:t>
            </a:r>
            <a:r>
              <a:rPr sz="2800" spc="-114" dirty="0">
                <a:solidFill>
                  <a:srgbClr val="000000"/>
                </a:solidFill>
              </a:rPr>
              <a:t> </a:t>
            </a:r>
            <a:r>
              <a:rPr sz="2800" spc="-70" dirty="0">
                <a:solidFill>
                  <a:srgbClr val="000000"/>
                </a:solidFill>
              </a:rPr>
              <a:t>Tasks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8174" y="1701034"/>
            <a:ext cx="2093695" cy="18122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4471" y="1083187"/>
            <a:ext cx="16757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1652" y="930787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Semantic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3833" y="989212"/>
            <a:ext cx="1182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Object  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8990" y="910863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474" y="3593495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3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37765" y="1743171"/>
            <a:ext cx="2093695" cy="1798496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7411" y="1743171"/>
            <a:ext cx="2106870" cy="1812296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478726" y="37749"/>
                </a:moveTo>
                <a:lnTo>
                  <a:pt x="294449" y="37749"/>
                </a:lnTo>
                <a:lnTo>
                  <a:pt x="323699" y="12574"/>
                </a:lnTo>
                <a:lnTo>
                  <a:pt x="424274" y="0"/>
                </a:lnTo>
                <a:lnTo>
                  <a:pt x="478726" y="37749"/>
                </a:lnTo>
                <a:close/>
              </a:path>
              <a:path w="706120" h="1053464">
                <a:moveTo>
                  <a:pt x="591612" y="54524"/>
                </a:moveTo>
                <a:lnTo>
                  <a:pt x="502924" y="54524"/>
                </a:lnTo>
                <a:lnTo>
                  <a:pt x="544973" y="18874"/>
                </a:lnTo>
                <a:lnTo>
                  <a:pt x="591612" y="54524"/>
                </a:lnTo>
                <a:close/>
              </a:path>
              <a:path w="706120" h="1053464">
                <a:moveTo>
                  <a:pt x="669954" y="507673"/>
                </a:moveTo>
                <a:lnTo>
                  <a:pt x="181049" y="507673"/>
                </a:lnTo>
                <a:lnTo>
                  <a:pt x="230424" y="390199"/>
                </a:lnTo>
                <a:lnTo>
                  <a:pt x="153624" y="306274"/>
                </a:lnTo>
                <a:lnTo>
                  <a:pt x="201174" y="138449"/>
                </a:lnTo>
                <a:lnTo>
                  <a:pt x="175574" y="94399"/>
                </a:lnTo>
                <a:lnTo>
                  <a:pt x="201174" y="23074"/>
                </a:lnTo>
                <a:lnTo>
                  <a:pt x="294449" y="37749"/>
                </a:lnTo>
                <a:lnTo>
                  <a:pt x="478726" y="37749"/>
                </a:lnTo>
                <a:lnTo>
                  <a:pt x="502924" y="54524"/>
                </a:lnTo>
                <a:lnTo>
                  <a:pt x="591612" y="54524"/>
                </a:lnTo>
                <a:lnTo>
                  <a:pt x="605348" y="65024"/>
                </a:lnTo>
                <a:lnTo>
                  <a:pt x="596198" y="148949"/>
                </a:lnTo>
                <a:lnTo>
                  <a:pt x="612648" y="209774"/>
                </a:lnTo>
                <a:lnTo>
                  <a:pt x="662023" y="260124"/>
                </a:lnTo>
                <a:lnTo>
                  <a:pt x="638248" y="335649"/>
                </a:lnTo>
                <a:lnTo>
                  <a:pt x="660198" y="356624"/>
                </a:lnTo>
                <a:lnTo>
                  <a:pt x="669954" y="507673"/>
                </a:lnTo>
                <a:close/>
              </a:path>
              <a:path w="706120" h="1053464">
                <a:moveTo>
                  <a:pt x="107899" y="629348"/>
                </a:moveTo>
                <a:lnTo>
                  <a:pt x="0" y="572723"/>
                </a:lnTo>
                <a:lnTo>
                  <a:pt x="7324" y="396474"/>
                </a:lnTo>
                <a:lnTo>
                  <a:pt x="62174" y="383899"/>
                </a:lnTo>
                <a:lnTo>
                  <a:pt x="181049" y="507673"/>
                </a:lnTo>
                <a:lnTo>
                  <a:pt x="669954" y="507673"/>
                </a:lnTo>
                <a:lnTo>
                  <a:pt x="671173" y="526548"/>
                </a:lnTo>
                <a:lnTo>
                  <a:pt x="705923" y="593698"/>
                </a:lnTo>
                <a:lnTo>
                  <a:pt x="689225" y="614673"/>
                </a:lnTo>
                <a:lnTo>
                  <a:pt x="208474" y="614673"/>
                </a:lnTo>
                <a:lnTo>
                  <a:pt x="107899" y="629348"/>
                </a:lnTo>
                <a:close/>
              </a:path>
              <a:path w="706120" h="1053464">
                <a:moveTo>
                  <a:pt x="166424" y="1053122"/>
                </a:moveTo>
                <a:lnTo>
                  <a:pt x="202999" y="952423"/>
                </a:lnTo>
                <a:lnTo>
                  <a:pt x="173749" y="774098"/>
                </a:lnTo>
                <a:lnTo>
                  <a:pt x="208474" y="614673"/>
                </a:lnTo>
                <a:lnTo>
                  <a:pt x="689225" y="614673"/>
                </a:lnTo>
                <a:lnTo>
                  <a:pt x="629098" y="690198"/>
                </a:lnTo>
                <a:lnTo>
                  <a:pt x="660198" y="797173"/>
                </a:lnTo>
                <a:lnTo>
                  <a:pt x="655172" y="809773"/>
                </a:lnTo>
                <a:lnTo>
                  <a:pt x="466349" y="809773"/>
                </a:lnTo>
                <a:lnTo>
                  <a:pt x="358449" y="816048"/>
                </a:lnTo>
                <a:lnTo>
                  <a:pt x="301749" y="870623"/>
                </a:lnTo>
                <a:lnTo>
                  <a:pt x="340149" y="1051022"/>
                </a:lnTo>
                <a:lnTo>
                  <a:pt x="166424" y="1053122"/>
                </a:lnTo>
                <a:close/>
              </a:path>
              <a:path w="706120" h="1053464">
                <a:moveTo>
                  <a:pt x="561448" y="1044722"/>
                </a:moveTo>
                <a:lnTo>
                  <a:pt x="402349" y="1040547"/>
                </a:lnTo>
                <a:lnTo>
                  <a:pt x="495599" y="872698"/>
                </a:lnTo>
                <a:lnTo>
                  <a:pt x="466349" y="809773"/>
                </a:lnTo>
                <a:lnTo>
                  <a:pt x="655172" y="809773"/>
                </a:lnTo>
                <a:lnTo>
                  <a:pt x="561448" y="1044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201174" y="138449"/>
                </a:moveTo>
                <a:lnTo>
                  <a:pt x="153624" y="306274"/>
                </a:lnTo>
                <a:lnTo>
                  <a:pt x="230424" y="390199"/>
                </a:lnTo>
                <a:lnTo>
                  <a:pt x="181049" y="507673"/>
                </a:lnTo>
                <a:lnTo>
                  <a:pt x="62174" y="383899"/>
                </a:lnTo>
                <a:lnTo>
                  <a:pt x="7324" y="396474"/>
                </a:lnTo>
                <a:lnTo>
                  <a:pt x="0" y="572723"/>
                </a:lnTo>
                <a:lnTo>
                  <a:pt x="107899" y="629348"/>
                </a:lnTo>
                <a:lnTo>
                  <a:pt x="208474" y="614673"/>
                </a:lnTo>
                <a:lnTo>
                  <a:pt x="173749" y="774098"/>
                </a:lnTo>
                <a:lnTo>
                  <a:pt x="202999" y="952423"/>
                </a:lnTo>
                <a:lnTo>
                  <a:pt x="166424" y="1053122"/>
                </a:lnTo>
                <a:lnTo>
                  <a:pt x="340149" y="1051022"/>
                </a:lnTo>
                <a:lnTo>
                  <a:pt x="301749" y="870623"/>
                </a:lnTo>
                <a:lnTo>
                  <a:pt x="358449" y="816048"/>
                </a:lnTo>
                <a:lnTo>
                  <a:pt x="466349" y="809773"/>
                </a:lnTo>
                <a:lnTo>
                  <a:pt x="495599" y="872698"/>
                </a:lnTo>
                <a:lnTo>
                  <a:pt x="402349" y="1040547"/>
                </a:lnTo>
                <a:lnTo>
                  <a:pt x="561448" y="1044722"/>
                </a:lnTo>
                <a:lnTo>
                  <a:pt x="660198" y="797173"/>
                </a:lnTo>
                <a:lnTo>
                  <a:pt x="629098" y="690198"/>
                </a:lnTo>
                <a:lnTo>
                  <a:pt x="705923" y="593698"/>
                </a:lnTo>
                <a:lnTo>
                  <a:pt x="671173" y="526548"/>
                </a:lnTo>
                <a:lnTo>
                  <a:pt x="660198" y="356624"/>
                </a:lnTo>
                <a:lnTo>
                  <a:pt x="638248" y="335649"/>
                </a:lnTo>
                <a:lnTo>
                  <a:pt x="662023" y="260124"/>
                </a:lnTo>
                <a:lnTo>
                  <a:pt x="612648" y="209774"/>
                </a:lnTo>
                <a:lnTo>
                  <a:pt x="596198" y="148949"/>
                </a:lnTo>
                <a:lnTo>
                  <a:pt x="605348" y="65024"/>
                </a:lnTo>
                <a:lnTo>
                  <a:pt x="544973" y="18874"/>
                </a:lnTo>
                <a:lnTo>
                  <a:pt x="502923" y="54524"/>
                </a:lnTo>
                <a:lnTo>
                  <a:pt x="424274" y="0"/>
                </a:lnTo>
                <a:lnTo>
                  <a:pt x="323699" y="12574"/>
                </a:lnTo>
                <a:lnTo>
                  <a:pt x="294449" y="37749"/>
                </a:lnTo>
                <a:lnTo>
                  <a:pt x="201174" y="23074"/>
                </a:lnTo>
                <a:lnTo>
                  <a:pt x="175574" y="94399"/>
                </a:lnTo>
                <a:lnTo>
                  <a:pt x="201174" y="1384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0" y="757073"/>
                </a:move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10773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close/>
              </a:path>
              <a:path w="372745" h="819785">
                <a:moveTo>
                  <a:pt x="208149" y="819773"/>
                </a:move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313199" y="610773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51574" y="406399"/>
                </a:move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3658" y="2512695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87849" y="715248"/>
                </a:move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60548" y="394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200793" y="710623"/>
                </a:lnTo>
                <a:lnTo>
                  <a:pt x="168049" y="710623"/>
                </a:lnTo>
                <a:lnTo>
                  <a:pt x="87849" y="715248"/>
                </a:lnTo>
                <a:close/>
              </a:path>
              <a:path w="317500" h="715644">
                <a:moveTo>
                  <a:pt x="260548" y="39474"/>
                </a:moveTo>
                <a:lnTo>
                  <a:pt x="217699" y="39474"/>
                </a:lnTo>
                <a:lnTo>
                  <a:pt x="259724" y="9274"/>
                </a:lnTo>
                <a:lnTo>
                  <a:pt x="260548" y="39474"/>
                </a:lnTo>
                <a:close/>
              </a:path>
              <a:path w="317500" h="715644">
                <a:moveTo>
                  <a:pt x="194799" y="712923"/>
                </a:moveTo>
                <a:lnTo>
                  <a:pt x="168049" y="710623"/>
                </a:lnTo>
                <a:lnTo>
                  <a:pt x="200793" y="710623"/>
                </a:lnTo>
                <a:lnTo>
                  <a:pt x="194799" y="71292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3658" y="2512694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32474" y="204349"/>
                </a:move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59724" y="92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194799" y="712923"/>
                </a:lnTo>
                <a:lnTo>
                  <a:pt x="168049" y="710623"/>
                </a:lnTo>
                <a:lnTo>
                  <a:pt x="87849" y="715248"/>
                </a:ln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95865" y="3970792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524" y="3980391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7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3" y="171302"/>
                </a:lnTo>
                <a:lnTo>
                  <a:pt x="1868301" y="175949"/>
                </a:lnTo>
                <a:lnTo>
                  <a:pt x="1275394" y="175949"/>
                </a:lnTo>
                <a:lnTo>
                  <a:pt x="1223231" y="180596"/>
                </a:lnTo>
                <a:lnTo>
                  <a:pt x="1175346" y="193833"/>
                </a:lnTo>
                <a:lnTo>
                  <a:pt x="1133106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19" y="241851"/>
                </a:lnTo>
                <a:lnTo>
                  <a:pt x="962689" y="214603"/>
                </a:lnTo>
                <a:lnTo>
                  <a:pt x="920448" y="193833"/>
                </a:lnTo>
                <a:lnTo>
                  <a:pt x="872564" y="180596"/>
                </a:lnTo>
                <a:lnTo>
                  <a:pt x="8204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62589" y="3517296"/>
            <a:ext cx="14820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7160" marR="5080" indent="-125095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GRASS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F0C131"/>
                </a:solidFill>
                <a:latin typeface="Arial"/>
                <a:cs typeface="Arial"/>
              </a:rPr>
              <a:t>CAT</a:t>
            </a:r>
            <a:r>
              <a:rPr sz="1800" spc="-35" dirty="0">
                <a:latin typeface="Arial"/>
                <a:cs typeface="Arial"/>
              </a:rPr>
              <a:t>,  </a:t>
            </a:r>
            <a:r>
              <a:rPr sz="1800" b="1" spc="-5" dirty="0">
                <a:solidFill>
                  <a:srgbClr val="A54D79"/>
                </a:solidFill>
                <a:latin typeface="Arial"/>
                <a:cs typeface="Arial"/>
              </a:rPr>
              <a:t>TREE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40951" y="359349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33776" y="359349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0502" y="4333856"/>
            <a:ext cx="1349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1639" y="4295470"/>
            <a:ext cx="1200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83745" y="3979266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8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1" y="171302"/>
                </a:lnTo>
                <a:lnTo>
                  <a:pt x="1839496" y="175949"/>
                </a:lnTo>
                <a:lnTo>
                  <a:pt x="1260997" y="175949"/>
                </a:lnTo>
                <a:lnTo>
                  <a:pt x="1208832" y="180596"/>
                </a:lnTo>
                <a:lnTo>
                  <a:pt x="1160946" y="193833"/>
                </a:lnTo>
                <a:lnTo>
                  <a:pt x="1118705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20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3" y="180596"/>
                </a:lnTo>
                <a:lnTo>
                  <a:pt x="805998" y="175949"/>
                </a:lnTo>
                <a:lnTo>
                  <a:pt x="227499" y="175949"/>
                </a:lnTo>
                <a:lnTo>
                  <a:pt x="175335" y="171302"/>
                </a:lnTo>
                <a:lnTo>
                  <a:pt x="127449" y="158066"/>
                </a:lnTo>
                <a:lnTo>
                  <a:pt x="85209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531917" y="4333856"/>
            <a:ext cx="1743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 objects, just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11712" y="4422188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01180" y="1697884"/>
            <a:ext cx="2137935" cy="1818608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1637033" y="153282"/>
                </a:move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7033" y="153282"/>
                </a:lnTo>
                <a:close/>
              </a:path>
              <a:path w="1642745" h="1154430">
                <a:moveTo>
                  <a:pt x="1619246" y="333581"/>
                </a:move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637033" y="153282"/>
                </a:lnTo>
                <a:lnTo>
                  <a:pt x="1632996" y="252451"/>
                </a:lnTo>
                <a:lnTo>
                  <a:pt x="1619246" y="333581"/>
                </a:lnTo>
                <a:close/>
              </a:path>
              <a:path w="1642745" h="1154430">
                <a:moveTo>
                  <a:pt x="110102" y="288501"/>
                </a:moveTo>
                <a:lnTo>
                  <a:pt x="0" y="261456"/>
                </a:lnTo>
                <a:lnTo>
                  <a:pt x="60424" y="190687"/>
                </a:lnTo>
                <a:lnTo>
                  <a:pt x="366974" y="162262"/>
                </a:lnTo>
                <a:lnTo>
                  <a:pt x="697248" y="261456"/>
                </a:lnTo>
                <a:lnTo>
                  <a:pt x="725811" y="270439"/>
                </a:lnTo>
                <a:lnTo>
                  <a:pt x="247699" y="270439"/>
                </a:lnTo>
                <a:lnTo>
                  <a:pt x="110102" y="288501"/>
                </a:lnTo>
                <a:close/>
              </a:path>
              <a:path w="1642745" h="1154430">
                <a:moveTo>
                  <a:pt x="899073" y="937635"/>
                </a:move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725811" y="270439"/>
                </a:lnTo>
                <a:lnTo>
                  <a:pt x="926598" y="333581"/>
                </a:lnTo>
                <a:lnTo>
                  <a:pt x="1619246" y="33358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38242" y="721261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63546" y="919560"/>
                </a:lnTo>
                <a:lnTo>
                  <a:pt x="1027547" y="919560"/>
                </a:lnTo>
                <a:lnTo>
                  <a:pt x="899073" y="937635"/>
                </a:lnTo>
                <a:close/>
              </a:path>
              <a:path w="1642745" h="1154430">
                <a:moveTo>
                  <a:pt x="1550446" y="946635"/>
                </a:moveTo>
                <a:lnTo>
                  <a:pt x="1421997" y="883510"/>
                </a:lnTo>
                <a:lnTo>
                  <a:pt x="1458697" y="721261"/>
                </a:lnTo>
                <a:lnTo>
                  <a:pt x="1638242" y="721261"/>
                </a:lnTo>
                <a:lnTo>
                  <a:pt x="1642171" y="748286"/>
                </a:lnTo>
                <a:lnTo>
                  <a:pt x="1642171" y="856460"/>
                </a:lnTo>
                <a:lnTo>
                  <a:pt x="1550446" y="946635"/>
                </a:lnTo>
                <a:close/>
              </a:path>
              <a:path w="1642745" h="1154430">
                <a:moveTo>
                  <a:pt x="1210997" y="1154010"/>
                </a:moveTo>
                <a:lnTo>
                  <a:pt x="1082547" y="1063835"/>
                </a:lnTo>
                <a:lnTo>
                  <a:pt x="1027547" y="919560"/>
                </a:lnTo>
                <a:lnTo>
                  <a:pt x="1263546" y="919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60424" y="190687"/>
                </a:moveTo>
                <a:lnTo>
                  <a:pt x="366974" y="162262"/>
                </a:lnTo>
                <a:lnTo>
                  <a:pt x="697248" y="261456"/>
                </a:ln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2996" y="25245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42171" y="748285"/>
                </a:lnTo>
                <a:lnTo>
                  <a:pt x="1642171" y="856460"/>
                </a:lnTo>
                <a:lnTo>
                  <a:pt x="1550446" y="946635"/>
                </a:lnTo>
                <a:lnTo>
                  <a:pt x="1421997" y="883510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lnTo>
                  <a:pt x="1082547" y="1063835"/>
                </a:lnTo>
                <a:lnTo>
                  <a:pt x="1027547" y="919560"/>
                </a:lnTo>
                <a:lnTo>
                  <a:pt x="899073" y="937635"/>
                </a:ln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110102" y="288501"/>
                </a:lnTo>
                <a:lnTo>
                  <a:pt x="0" y="261456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2124327" y="695036"/>
                </a:move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373" y="86347"/>
                </a:lnTo>
                <a:lnTo>
                  <a:pt x="2124327" y="695036"/>
                </a:lnTo>
                <a:close/>
              </a:path>
              <a:path w="2132965" h="1138554">
                <a:moveTo>
                  <a:pt x="2132373" y="86347"/>
                </a:moveTo>
                <a:lnTo>
                  <a:pt x="1873671" y="86347"/>
                </a:lnTo>
                <a:lnTo>
                  <a:pt x="2132770" y="56329"/>
                </a:lnTo>
                <a:lnTo>
                  <a:pt x="2132373" y="86347"/>
                </a:lnTo>
                <a:close/>
              </a:path>
              <a:path w="2132965" h="1138554">
                <a:moveTo>
                  <a:pt x="2118470" y="1138085"/>
                </a:moveTo>
                <a:lnTo>
                  <a:pt x="0" y="1138085"/>
                </a:lnTo>
                <a:lnTo>
                  <a:pt x="0" y="200287"/>
                </a:ln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447" y="643386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2121837" y="883385"/>
                </a:lnTo>
                <a:lnTo>
                  <a:pt x="2118470" y="1138085"/>
                </a:lnTo>
                <a:close/>
              </a:path>
              <a:path w="2132965" h="1138554">
                <a:moveTo>
                  <a:pt x="2121837" y="883385"/>
                </a:move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2124327" y="695036"/>
                </a:lnTo>
                <a:lnTo>
                  <a:pt x="2121837" y="883385"/>
                </a:lnTo>
                <a:close/>
              </a:path>
              <a:path w="2132965" h="1138554">
                <a:moveTo>
                  <a:pt x="1077447" y="643386"/>
                </a:moveTo>
                <a:lnTo>
                  <a:pt x="914548" y="643386"/>
                </a:lnTo>
                <a:lnTo>
                  <a:pt x="1077272" y="642861"/>
                </a:lnTo>
                <a:lnTo>
                  <a:pt x="1077447" y="643386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0" y="200287"/>
                </a:move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272" y="642861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770" y="56329"/>
                </a:lnTo>
                <a:lnTo>
                  <a:pt x="2118470" y="1138085"/>
                </a:lnTo>
                <a:lnTo>
                  <a:pt x="0" y="1138085"/>
                </a:lnTo>
                <a:lnTo>
                  <a:pt x="0" y="200287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396" y="358119"/>
                </a:move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6" y="73819"/>
                </a:lnTo>
                <a:lnTo>
                  <a:pt x="2129170" y="0"/>
                </a:lnTo>
                <a:lnTo>
                  <a:pt x="2124181" y="306456"/>
                </a:lnTo>
                <a:lnTo>
                  <a:pt x="1607596" y="306456"/>
                </a:lnTo>
                <a:lnTo>
                  <a:pt x="1581929" y="332301"/>
                </a:lnTo>
                <a:lnTo>
                  <a:pt x="1068172" y="332301"/>
                </a:lnTo>
                <a:lnTo>
                  <a:pt x="1047396" y="358119"/>
                </a:lnTo>
                <a:close/>
              </a:path>
              <a:path w="2129790" h="794385">
                <a:moveTo>
                  <a:pt x="2118470" y="657193"/>
                </a:move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2124181" y="306456"/>
                </a:lnTo>
                <a:lnTo>
                  <a:pt x="2118470" y="657193"/>
                </a:lnTo>
                <a:close/>
              </a:path>
              <a:path w="2129790" h="794385">
                <a:moveTo>
                  <a:pt x="0" y="793785"/>
                </a:move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47396" y="358119"/>
                </a:lnTo>
                <a:lnTo>
                  <a:pt x="1004098" y="411921"/>
                </a:lnTo>
                <a:lnTo>
                  <a:pt x="1014614" y="47259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27210" y="638726"/>
                </a:lnTo>
                <a:lnTo>
                  <a:pt x="639473" y="723648"/>
                </a:lnTo>
                <a:lnTo>
                  <a:pt x="0" y="793785"/>
                </a:lnTo>
                <a:close/>
              </a:path>
              <a:path w="2129790" h="794385">
                <a:moveTo>
                  <a:pt x="1264647" y="454124"/>
                </a:moveTo>
                <a:lnTo>
                  <a:pt x="1114597" y="343341"/>
                </a:lnTo>
                <a:lnTo>
                  <a:pt x="1068172" y="332301"/>
                </a:lnTo>
                <a:lnTo>
                  <a:pt x="1581929" y="332301"/>
                </a:lnTo>
                <a:lnTo>
                  <a:pt x="1468272" y="446744"/>
                </a:lnTo>
                <a:lnTo>
                  <a:pt x="1264647" y="454124"/>
                </a:lnTo>
                <a:close/>
              </a:path>
              <a:path w="2129790" h="794385">
                <a:moveTo>
                  <a:pt x="985998" y="627641"/>
                </a:moveTo>
                <a:lnTo>
                  <a:pt x="450124" y="472591"/>
                </a:lnTo>
                <a:lnTo>
                  <a:pt x="1014614" y="472591"/>
                </a:lnTo>
                <a:lnTo>
                  <a:pt x="1039572" y="616571"/>
                </a:lnTo>
                <a:lnTo>
                  <a:pt x="985998" y="627641"/>
                </a:lnTo>
                <a:close/>
              </a:path>
              <a:path w="2129790" h="794385">
                <a:moveTo>
                  <a:pt x="327210" y="638726"/>
                </a:moveTo>
                <a:lnTo>
                  <a:pt x="164352" y="638726"/>
                </a:lnTo>
                <a:lnTo>
                  <a:pt x="300074" y="631346"/>
                </a:lnTo>
                <a:lnTo>
                  <a:pt x="327210" y="63872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73" y="723648"/>
                </a:moveTo>
                <a:lnTo>
                  <a:pt x="0" y="793785"/>
                </a:ln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5" y="73819"/>
                </a:lnTo>
                <a:lnTo>
                  <a:pt x="2129170" y="0"/>
                </a:lnTo>
                <a:lnTo>
                  <a:pt x="2118470" y="657193"/>
                </a:ln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1468272" y="446744"/>
                </a:lnTo>
                <a:lnTo>
                  <a:pt x="1264647" y="454124"/>
                </a:lnTo>
                <a:lnTo>
                  <a:pt x="1114597" y="343341"/>
                </a:lnTo>
                <a:lnTo>
                  <a:pt x="1068172" y="332301"/>
                </a:lnTo>
                <a:lnTo>
                  <a:pt x="1004097" y="411921"/>
                </a:lnTo>
                <a:lnTo>
                  <a:pt x="1039572" y="616571"/>
                </a:lnTo>
                <a:lnTo>
                  <a:pt x="985998" y="62764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00074" y="631346"/>
                </a:lnTo>
                <a:lnTo>
                  <a:pt x="639473" y="723648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1010478" y="332286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  <a:path w="2111375" h="480060">
                <a:moveTo>
                  <a:pt x="871680" y="372909"/>
                </a:moveTo>
                <a:lnTo>
                  <a:pt x="678781" y="332286"/>
                </a:lnTo>
                <a:lnTo>
                  <a:pt x="1010478" y="332286"/>
                </a:lnTo>
                <a:lnTo>
                  <a:pt x="871680" y="372909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871680" y="372909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53546" y="471344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88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924" y="2315204"/>
            <a:ext cx="5140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Beyond </a:t>
            </a:r>
            <a:r>
              <a:rPr sz="3000" spc="-5" dirty="0">
                <a:solidFill>
                  <a:srgbClr val="000000"/>
                </a:solidFill>
              </a:rPr>
              <a:t>2D Object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Detection...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3546" y="471344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89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771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0000"/>
                </a:solidFill>
              </a:rPr>
              <a:t>Semantic Segmentation </a:t>
            </a:r>
            <a:r>
              <a:rPr sz="2800" spc="-5" dirty="0">
                <a:solidFill>
                  <a:srgbClr val="000000"/>
                </a:solidFill>
              </a:rPr>
              <a:t>Idea: Fully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Convolutional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90774" y="1973720"/>
            <a:ext cx="1794821" cy="119607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453" y="3270630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3 x H x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983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1169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8494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8494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8494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41169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8205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9542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16867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16867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16867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99542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6003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826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17340" y="1679221"/>
            <a:ext cx="307340" cy="1525905"/>
          </a:xfrm>
          <a:custGeom>
            <a:avLst/>
            <a:gdLst/>
            <a:ahLst/>
            <a:cxnLst/>
            <a:rect l="l" t="t" r="r" b="b"/>
            <a:pathLst>
              <a:path w="307339" h="1525905">
                <a:moveTo>
                  <a:pt x="0" y="1525496"/>
                </a:moveTo>
                <a:lnTo>
                  <a:pt x="0" y="307024"/>
                </a:lnTo>
                <a:lnTo>
                  <a:pt x="307024" y="0"/>
                </a:lnTo>
                <a:lnTo>
                  <a:pt x="307024" y="12184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34665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82674" y="307024"/>
                </a:moveTo>
                <a:lnTo>
                  <a:pt x="0" y="307024"/>
                </a:lnTo>
                <a:lnTo>
                  <a:pt x="307024" y="0"/>
                </a:lnTo>
                <a:lnTo>
                  <a:pt x="389699" y="0"/>
                </a:lnTo>
                <a:lnTo>
                  <a:pt x="82674" y="307024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4665" y="1679221"/>
            <a:ext cx="389890" cy="1525905"/>
          </a:xfrm>
          <a:custGeom>
            <a:avLst/>
            <a:gdLst/>
            <a:ahLst/>
            <a:cxnLst/>
            <a:rect l="l" t="t" r="r" b="b"/>
            <a:pathLst>
              <a:path w="389889" h="1525905">
                <a:moveTo>
                  <a:pt x="0" y="307024"/>
                </a:moveTo>
                <a:lnTo>
                  <a:pt x="307024" y="0"/>
                </a:lnTo>
                <a:lnTo>
                  <a:pt x="389699" y="0"/>
                </a:lnTo>
                <a:lnTo>
                  <a:pt x="389699" y="1218472"/>
                </a:lnTo>
                <a:lnTo>
                  <a:pt x="82674" y="1525496"/>
                </a:lnTo>
                <a:lnTo>
                  <a:pt x="0" y="1525496"/>
                </a:lnTo>
                <a:lnTo>
                  <a:pt x="0" y="3070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34665" y="1679221"/>
            <a:ext cx="389890" cy="307340"/>
          </a:xfrm>
          <a:custGeom>
            <a:avLst/>
            <a:gdLst/>
            <a:ahLst/>
            <a:cxnLst/>
            <a:rect l="l" t="t" r="r" b="b"/>
            <a:pathLst>
              <a:path w="389889" h="307339">
                <a:moveTo>
                  <a:pt x="0" y="307024"/>
                </a:moveTo>
                <a:lnTo>
                  <a:pt x="82674" y="307024"/>
                </a:lnTo>
                <a:lnTo>
                  <a:pt x="389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17340" y="1986246"/>
            <a:ext cx="0" cy="1218565"/>
          </a:xfrm>
          <a:custGeom>
            <a:avLst/>
            <a:gdLst/>
            <a:ahLst/>
            <a:cxnLst/>
            <a:rect l="l" t="t" r="r" b="b"/>
            <a:pathLst>
              <a:path h="1218564">
                <a:moveTo>
                  <a:pt x="0" y="0"/>
                </a:moveTo>
                <a:lnTo>
                  <a:pt x="0" y="12184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211592" y="3793456"/>
            <a:ext cx="11023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1130" marR="5080" indent="-1390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Convolutions:  </a:t>
            </a:r>
            <a:r>
              <a:rPr sz="1400" dirty="0">
                <a:latin typeface="Arial"/>
                <a:cs typeface="Arial"/>
              </a:rPr>
              <a:t>D x H 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86895" y="256184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37170" y="2520844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53829" y="2262058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01293" y="256184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51568" y="2520844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68227" y="2262058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91891" y="256184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42166" y="2520844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958825" y="2262058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42739" y="259229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93014" y="2551294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109671" y="2292510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83144" y="3305518"/>
            <a:ext cx="2559050" cy="345440"/>
          </a:xfrm>
          <a:custGeom>
            <a:avLst/>
            <a:gdLst/>
            <a:ahLst/>
            <a:cxnLst/>
            <a:rect l="l" t="t" r="r" b="b"/>
            <a:pathLst>
              <a:path w="2559050" h="345439">
                <a:moveTo>
                  <a:pt x="2558994" y="0"/>
                </a:moveTo>
                <a:lnTo>
                  <a:pt x="2555833" y="33843"/>
                </a:lnTo>
                <a:lnTo>
                  <a:pt x="2546582" y="66071"/>
                </a:lnTo>
                <a:lnTo>
                  <a:pt x="2511219" y="122074"/>
                </a:lnTo>
                <a:lnTo>
                  <a:pt x="2458298" y="159502"/>
                </a:lnTo>
                <a:lnTo>
                  <a:pt x="2395870" y="172649"/>
                </a:lnTo>
                <a:lnTo>
                  <a:pt x="1442622" y="172649"/>
                </a:lnTo>
                <a:lnTo>
                  <a:pt x="1399254" y="178817"/>
                </a:lnTo>
                <a:lnTo>
                  <a:pt x="1360286" y="196221"/>
                </a:lnTo>
                <a:lnTo>
                  <a:pt x="1327272" y="223218"/>
                </a:lnTo>
                <a:lnTo>
                  <a:pt x="1301766" y="258160"/>
                </a:lnTo>
                <a:lnTo>
                  <a:pt x="1285323" y="299402"/>
                </a:lnTo>
                <a:lnTo>
                  <a:pt x="1279497" y="345299"/>
                </a:lnTo>
                <a:lnTo>
                  <a:pt x="1273671" y="299402"/>
                </a:lnTo>
                <a:lnTo>
                  <a:pt x="1257228" y="258160"/>
                </a:lnTo>
                <a:lnTo>
                  <a:pt x="1231722" y="223218"/>
                </a:lnTo>
                <a:lnTo>
                  <a:pt x="1198708" y="196221"/>
                </a:lnTo>
                <a:lnTo>
                  <a:pt x="1159740" y="178817"/>
                </a:lnTo>
                <a:lnTo>
                  <a:pt x="1116372" y="172649"/>
                </a:lnTo>
                <a:lnTo>
                  <a:pt x="163124" y="172649"/>
                </a:lnTo>
                <a:lnTo>
                  <a:pt x="119756" y="166482"/>
                </a:lnTo>
                <a:lnTo>
                  <a:pt x="80788" y="149077"/>
                </a:lnTo>
                <a:lnTo>
                  <a:pt x="47774" y="122081"/>
                </a:lnTo>
                <a:lnTo>
                  <a:pt x="22269" y="87138"/>
                </a:lnTo>
                <a:lnTo>
                  <a:pt x="5826" y="45896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55236" y="1743784"/>
            <a:ext cx="1936114" cy="1427480"/>
          </a:xfrm>
          <a:custGeom>
            <a:avLst/>
            <a:gdLst/>
            <a:ahLst/>
            <a:cxnLst/>
            <a:rect l="l" t="t" r="r" b="b"/>
            <a:pathLst>
              <a:path w="1936115" h="1427480">
                <a:moveTo>
                  <a:pt x="0" y="0"/>
                </a:moveTo>
                <a:lnTo>
                  <a:pt x="1935846" y="0"/>
                </a:lnTo>
                <a:lnTo>
                  <a:pt x="1935846" y="1427009"/>
                </a:lnTo>
                <a:lnTo>
                  <a:pt x="0" y="1427009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7136" y="2283015"/>
            <a:ext cx="1931035" cy="891540"/>
          </a:xfrm>
          <a:custGeom>
            <a:avLst/>
            <a:gdLst/>
            <a:ahLst/>
            <a:cxnLst/>
            <a:rect l="l" t="t" r="r" b="b"/>
            <a:pathLst>
              <a:path w="1931034" h="891539">
                <a:moveTo>
                  <a:pt x="0" y="891378"/>
                </a:moveTo>
                <a:lnTo>
                  <a:pt x="0" y="0"/>
                </a:lnTo>
                <a:lnTo>
                  <a:pt x="56024" y="7339"/>
                </a:lnTo>
                <a:lnTo>
                  <a:pt x="36249" y="29347"/>
                </a:lnTo>
                <a:lnTo>
                  <a:pt x="181199" y="69697"/>
                </a:lnTo>
                <a:lnTo>
                  <a:pt x="395184" y="69697"/>
                </a:lnTo>
                <a:lnTo>
                  <a:pt x="1512196" y="194422"/>
                </a:lnTo>
                <a:lnTo>
                  <a:pt x="1927296" y="227429"/>
                </a:lnTo>
                <a:lnTo>
                  <a:pt x="1930596" y="887728"/>
                </a:lnTo>
                <a:lnTo>
                  <a:pt x="0" y="891378"/>
                </a:lnTo>
                <a:close/>
              </a:path>
              <a:path w="1931034" h="891539">
                <a:moveTo>
                  <a:pt x="395184" y="69697"/>
                </a:moveTo>
                <a:lnTo>
                  <a:pt x="181199" y="69697"/>
                </a:lnTo>
                <a:lnTo>
                  <a:pt x="154849" y="7339"/>
                </a:lnTo>
                <a:lnTo>
                  <a:pt x="329449" y="62357"/>
                </a:lnTo>
                <a:lnTo>
                  <a:pt x="395184" y="69697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60435" y="1740109"/>
            <a:ext cx="1927860" cy="785495"/>
          </a:xfrm>
          <a:custGeom>
            <a:avLst/>
            <a:gdLst/>
            <a:ahLst/>
            <a:cxnLst/>
            <a:rect l="l" t="t" r="r" b="b"/>
            <a:pathLst>
              <a:path w="1927859" h="785494">
                <a:moveTo>
                  <a:pt x="1927296" y="785010"/>
                </a:moveTo>
                <a:lnTo>
                  <a:pt x="0" y="740993"/>
                </a:lnTo>
                <a:lnTo>
                  <a:pt x="0" y="73362"/>
                </a:lnTo>
                <a:lnTo>
                  <a:pt x="39549" y="36687"/>
                </a:lnTo>
                <a:lnTo>
                  <a:pt x="32949" y="0"/>
                </a:lnTo>
                <a:lnTo>
                  <a:pt x="1162972" y="0"/>
                </a:lnTo>
                <a:lnTo>
                  <a:pt x="1146497" y="36687"/>
                </a:lnTo>
                <a:lnTo>
                  <a:pt x="1162972" y="99044"/>
                </a:lnTo>
                <a:lnTo>
                  <a:pt x="1202497" y="183419"/>
                </a:lnTo>
                <a:lnTo>
                  <a:pt x="1136622" y="190747"/>
                </a:lnTo>
                <a:lnTo>
                  <a:pt x="1100372" y="249442"/>
                </a:lnTo>
                <a:lnTo>
                  <a:pt x="1080597" y="330141"/>
                </a:lnTo>
                <a:lnTo>
                  <a:pt x="952123" y="348484"/>
                </a:lnTo>
                <a:lnTo>
                  <a:pt x="981773" y="425519"/>
                </a:lnTo>
                <a:lnTo>
                  <a:pt x="1304622" y="542906"/>
                </a:lnTo>
                <a:lnTo>
                  <a:pt x="1398924" y="542906"/>
                </a:lnTo>
                <a:lnTo>
                  <a:pt x="1396897" y="550246"/>
                </a:lnTo>
                <a:lnTo>
                  <a:pt x="1927296" y="550246"/>
                </a:lnTo>
                <a:lnTo>
                  <a:pt x="1927296" y="785010"/>
                </a:lnTo>
                <a:close/>
              </a:path>
              <a:path w="1927859" h="785494">
                <a:moveTo>
                  <a:pt x="1417167" y="476874"/>
                </a:moveTo>
                <a:lnTo>
                  <a:pt x="1360647" y="476874"/>
                </a:lnTo>
                <a:lnTo>
                  <a:pt x="1393597" y="377831"/>
                </a:lnTo>
                <a:lnTo>
                  <a:pt x="1423247" y="454866"/>
                </a:lnTo>
                <a:lnTo>
                  <a:pt x="1417167" y="476874"/>
                </a:lnTo>
                <a:close/>
              </a:path>
              <a:path w="1927859" h="785494">
                <a:moveTo>
                  <a:pt x="1927296" y="550246"/>
                </a:moveTo>
                <a:lnTo>
                  <a:pt x="1396897" y="550246"/>
                </a:lnTo>
                <a:lnTo>
                  <a:pt x="1548421" y="377831"/>
                </a:lnTo>
                <a:lnTo>
                  <a:pt x="1660446" y="440199"/>
                </a:lnTo>
                <a:lnTo>
                  <a:pt x="1695048" y="440199"/>
                </a:lnTo>
                <a:lnTo>
                  <a:pt x="1709871" y="491551"/>
                </a:lnTo>
                <a:lnTo>
                  <a:pt x="1785643" y="491551"/>
                </a:lnTo>
                <a:lnTo>
                  <a:pt x="1805396" y="506221"/>
                </a:lnTo>
                <a:lnTo>
                  <a:pt x="1927296" y="506221"/>
                </a:lnTo>
                <a:lnTo>
                  <a:pt x="1927296" y="550246"/>
                </a:lnTo>
                <a:close/>
              </a:path>
              <a:path w="1927859" h="785494">
                <a:moveTo>
                  <a:pt x="1398924" y="542906"/>
                </a:moveTo>
                <a:lnTo>
                  <a:pt x="1304622" y="542906"/>
                </a:lnTo>
                <a:lnTo>
                  <a:pt x="1301347" y="484214"/>
                </a:lnTo>
                <a:lnTo>
                  <a:pt x="1330997" y="385169"/>
                </a:lnTo>
                <a:lnTo>
                  <a:pt x="1360647" y="476874"/>
                </a:lnTo>
                <a:lnTo>
                  <a:pt x="1417167" y="476874"/>
                </a:lnTo>
                <a:lnTo>
                  <a:pt x="1398924" y="542906"/>
                </a:lnTo>
                <a:close/>
              </a:path>
              <a:path w="1927859" h="785494">
                <a:moveTo>
                  <a:pt x="1695048" y="440199"/>
                </a:moveTo>
                <a:lnTo>
                  <a:pt x="1660446" y="440199"/>
                </a:lnTo>
                <a:lnTo>
                  <a:pt x="1680221" y="388834"/>
                </a:lnTo>
                <a:lnTo>
                  <a:pt x="1695048" y="440199"/>
                </a:lnTo>
                <a:close/>
              </a:path>
              <a:path w="1927859" h="785494">
                <a:moveTo>
                  <a:pt x="1927296" y="506221"/>
                </a:moveTo>
                <a:lnTo>
                  <a:pt x="1805396" y="506221"/>
                </a:lnTo>
                <a:lnTo>
                  <a:pt x="1854821" y="447526"/>
                </a:lnTo>
                <a:lnTo>
                  <a:pt x="1927296" y="447526"/>
                </a:lnTo>
                <a:lnTo>
                  <a:pt x="1927296" y="506221"/>
                </a:lnTo>
                <a:close/>
              </a:path>
              <a:path w="1927859" h="785494">
                <a:moveTo>
                  <a:pt x="1785643" y="491551"/>
                </a:moveTo>
                <a:lnTo>
                  <a:pt x="1709871" y="491551"/>
                </a:lnTo>
                <a:lnTo>
                  <a:pt x="1755996" y="469534"/>
                </a:lnTo>
                <a:lnTo>
                  <a:pt x="1785643" y="491551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84460" y="1751114"/>
            <a:ext cx="1380490" cy="1427480"/>
          </a:xfrm>
          <a:custGeom>
            <a:avLst/>
            <a:gdLst/>
            <a:ahLst/>
            <a:cxnLst/>
            <a:rect l="l" t="t" r="r" b="b"/>
            <a:pathLst>
              <a:path w="1380490" h="1427480">
                <a:moveTo>
                  <a:pt x="592262" y="179742"/>
                </a:moveTo>
                <a:lnTo>
                  <a:pt x="230624" y="179742"/>
                </a:lnTo>
                <a:lnTo>
                  <a:pt x="260274" y="113722"/>
                </a:lnTo>
                <a:lnTo>
                  <a:pt x="319574" y="22007"/>
                </a:lnTo>
                <a:lnTo>
                  <a:pt x="424999" y="0"/>
                </a:lnTo>
                <a:lnTo>
                  <a:pt x="500774" y="7339"/>
                </a:lnTo>
                <a:lnTo>
                  <a:pt x="543598" y="66032"/>
                </a:lnTo>
                <a:lnTo>
                  <a:pt x="556773" y="113722"/>
                </a:lnTo>
                <a:lnTo>
                  <a:pt x="589723" y="161399"/>
                </a:lnTo>
                <a:lnTo>
                  <a:pt x="592262" y="179742"/>
                </a:lnTo>
                <a:close/>
              </a:path>
              <a:path w="1380490" h="1427480">
                <a:moveTo>
                  <a:pt x="273449" y="1423279"/>
                </a:moveTo>
                <a:lnTo>
                  <a:pt x="164724" y="1415954"/>
                </a:lnTo>
                <a:lnTo>
                  <a:pt x="187799" y="1335254"/>
                </a:lnTo>
                <a:lnTo>
                  <a:pt x="214149" y="1221530"/>
                </a:lnTo>
                <a:lnTo>
                  <a:pt x="210849" y="1122505"/>
                </a:lnTo>
                <a:lnTo>
                  <a:pt x="207574" y="994105"/>
                </a:lnTo>
                <a:lnTo>
                  <a:pt x="177899" y="851030"/>
                </a:lnTo>
                <a:lnTo>
                  <a:pt x="135074" y="803355"/>
                </a:lnTo>
                <a:lnTo>
                  <a:pt x="108724" y="660291"/>
                </a:lnTo>
                <a:lnTo>
                  <a:pt x="115299" y="539241"/>
                </a:lnTo>
                <a:lnTo>
                  <a:pt x="125199" y="476871"/>
                </a:lnTo>
                <a:lnTo>
                  <a:pt x="112024" y="381504"/>
                </a:lnTo>
                <a:lnTo>
                  <a:pt x="141674" y="337479"/>
                </a:lnTo>
                <a:lnTo>
                  <a:pt x="105424" y="330139"/>
                </a:lnTo>
                <a:lnTo>
                  <a:pt x="36249" y="260441"/>
                </a:lnTo>
                <a:lnTo>
                  <a:pt x="0" y="190747"/>
                </a:lnTo>
                <a:lnTo>
                  <a:pt x="42824" y="143067"/>
                </a:lnTo>
                <a:lnTo>
                  <a:pt x="128499" y="139392"/>
                </a:lnTo>
                <a:lnTo>
                  <a:pt x="230624" y="179742"/>
                </a:lnTo>
                <a:lnTo>
                  <a:pt x="592262" y="179742"/>
                </a:lnTo>
                <a:lnTo>
                  <a:pt x="596323" y="209089"/>
                </a:lnTo>
                <a:lnTo>
                  <a:pt x="745661" y="209089"/>
                </a:lnTo>
                <a:lnTo>
                  <a:pt x="767623" y="227432"/>
                </a:lnTo>
                <a:lnTo>
                  <a:pt x="754448" y="271456"/>
                </a:lnTo>
                <a:lnTo>
                  <a:pt x="645723" y="374164"/>
                </a:lnTo>
                <a:lnTo>
                  <a:pt x="569973" y="385169"/>
                </a:lnTo>
                <a:lnTo>
                  <a:pt x="566673" y="447526"/>
                </a:lnTo>
                <a:lnTo>
                  <a:pt x="990330" y="447526"/>
                </a:lnTo>
                <a:lnTo>
                  <a:pt x="1090497" y="506218"/>
                </a:lnTo>
                <a:lnTo>
                  <a:pt x="1231408" y="506218"/>
                </a:lnTo>
                <a:lnTo>
                  <a:pt x="1255222" y="557583"/>
                </a:lnTo>
                <a:lnTo>
                  <a:pt x="1327711" y="557583"/>
                </a:lnTo>
                <a:lnTo>
                  <a:pt x="1380422" y="586918"/>
                </a:lnTo>
                <a:lnTo>
                  <a:pt x="1363947" y="645613"/>
                </a:lnTo>
                <a:lnTo>
                  <a:pt x="1304647" y="660291"/>
                </a:lnTo>
                <a:lnTo>
                  <a:pt x="1288172" y="722648"/>
                </a:lnTo>
                <a:lnTo>
                  <a:pt x="1352067" y="895055"/>
                </a:lnTo>
                <a:lnTo>
                  <a:pt x="635848" y="895055"/>
                </a:lnTo>
                <a:lnTo>
                  <a:pt x="637491" y="902380"/>
                </a:lnTo>
                <a:lnTo>
                  <a:pt x="583123" y="902380"/>
                </a:lnTo>
                <a:lnTo>
                  <a:pt x="582861" y="917080"/>
                </a:lnTo>
                <a:lnTo>
                  <a:pt x="299799" y="917080"/>
                </a:lnTo>
                <a:lnTo>
                  <a:pt x="293224" y="964755"/>
                </a:lnTo>
                <a:lnTo>
                  <a:pt x="306399" y="1063805"/>
                </a:lnTo>
                <a:lnTo>
                  <a:pt x="296524" y="1151830"/>
                </a:lnTo>
                <a:lnTo>
                  <a:pt x="307065" y="1195855"/>
                </a:lnTo>
                <a:lnTo>
                  <a:pt x="270149" y="1195855"/>
                </a:lnTo>
                <a:lnTo>
                  <a:pt x="270149" y="1324254"/>
                </a:lnTo>
                <a:lnTo>
                  <a:pt x="273449" y="1423279"/>
                </a:lnTo>
                <a:close/>
              </a:path>
              <a:path w="1380490" h="1427480">
                <a:moveTo>
                  <a:pt x="745661" y="209089"/>
                </a:moveTo>
                <a:lnTo>
                  <a:pt x="596323" y="209089"/>
                </a:lnTo>
                <a:lnTo>
                  <a:pt x="645723" y="172414"/>
                </a:lnTo>
                <a:lnTo>
                  <a:pt x="714923" y="183417"/>
                </a:lnTo>
                <a:lnTo>
                  <a:pt x="745661" y="209089"/>
                </a:lnTo>
                <a:close/>
              </a:path>
              <a:path w="1380490" h="1427480">
                <a:moveTo>
                  <a:pt x="990330" y="447526"/>
                </a:moveTo>
                <a:lnTo>
                  <a:pt x="566673" y="447526"/>
                </a:lnTo>
                <a:lnTo>
                  <a:pt x="662198" y="410851"/>
                </a:lnTo>
                <a:lnTo>
                  <a:pt x="744573" y="410851"/>
                </a:lnTo>
                <a:lnTo>
                  <a:pt x="840098" y="355821"/>
                </a:lnTo>
                <a:lnTo>
                  <a:pt x="919173" y="385169"/>
                </a:lnTo>
                <a:lnTo>
                  <a:pt x="965298" y="432859"/>
                </a:lnTo>
                <a:lnTo>
                  <a:pt x="990330" y="447526"/>
                </a:lnTo>
                <a:close/>
              </a:path>
              <a:path w="1380490" h="1427480">
                <a:moveTo>
                  <a:pt x="1231408" y="506218"/>
                </a:moveTo>
                <a:lnTo>
                  <a:pt x="1090497" y="506218"/>
                </a:lnTo>
                <a:lnTo>
                  <a:pt x="1202497" y="443861"/>
                </a:lnTo>
                <a:lnTo>
                  <a:pt x="1231408" y="506218"/>
                </a:lnTo>
                <a:close/>
              </a:path>
              <a:path w="1380490" h="1427480">
                <a:moveTo>
                  <a:pt x="1327711" y="557583"/>
                </a:moveTo>
                <a:lnTo>
                  <a:pt x="1255222" y="557583"/>
                </a:lnTo>
                <a:lnTo>
                  <a:pt x="1314522" y="550243"/>
                </a:lnTo>
                <a:lnTo>
                  <a:pt x="1327711" y="557583"/>
                </a:lnTo>
                <a:close/>
              </a:path>
              <a:path w="1380490" h="1427480">
                <a:moveTo>
                  <a:pt x="846698" y="1404954"/>
                </a:moveTo>
                <a:lnTo>
                  <a:pt x="767623" y="1397629"/>
                </a:lnTo>
                <a:lnTo>
                  <a:pt x="764348" y="1342579"/>
                </a:lnTo>
                <a:lnTo>
                  <a:pt x="751148" y="1294904"/>
                </a:lnTo>
                <a:lnTo>
                  <a:pt x="761048" y="1159180"/>
                </a:lnTo>
                <a:lnTo>
                  <a:pt x="744573" y="1140830"/>
                </a:lnTo>
                <a:lnTo>
                  <a:pt x="741273" y="1093155"/>
                </a:lnTo>
                <a:lnTo>
                  <a:pt x="705048" y="898730"/>
                </a:lnTo>
                <a:lnTo>
                  <a:pt x="635848" y="895055"/>
                </a:lnTo>
                <a:lnTo>
                  <a:pt x="1352067" y="895055"/>
                </a:lnTo>
                <a:lnTo>
                  <a:pt x="1365659" y="931730"/>
                </a:lnTo>
                <a:lnTo>
                  <a:pt x="1074022" y="931730"/>
                </a:lnTo>
                <a:lnTo>
                  <a:pt x="1067939" y="953755"/>
                </a:lnTo>
                <a:lnTo>
                  <a:pt x="1024597" y="953755"/>
                </a:lnTo>
                <a:lnTo>
                  <a:pt x="1024519" y="957430"/>
                </a:lnTo>
                <a:lnTo>
                  <a:pt x="800573" y="957430"/>
                </a:lnTo>
                <a:lnTo>
                  <a:pt x="830223" y="1096805"/>
                </a:lnTo>
                <a:lnTo>
                  <a:pt x="800573" y="1188530"/>
                </a:lnTo>
                <a:lnTo>
                  <a:pt x="830223" y="1316904"/>
                </a:lnTo>
                <a:lnTo>
                  <a:pt x="846698" y="1404954"/>
                </a:lnTo>
                <a:close/>
              </a:path>
              <a:path w="1380490" h="1427480">
                <a:moveTo>
                  <a:pt x="606198" y="1173855"/>
                </a:moveTo>
                <a:lnTo>
                  <a:pt x="602898" y="1063805"/>
                </a:lnTo>
                <a:lnTo>
                  <a:pt x="583123" y="902380"/>
                </a:lnTo>
                <a:lnTo>
                  <a:pt x="637491" y="902380"/>
                </a:lnTo>
                <a:lnTo>
                  <a:pt x="645723" y="939080"/>
                </a:lnTo>
                <a:lnTo>
                  <a:pt x="632548" y="1005105"/>
                </a:lnTo>
                <a:lnTo>
                  <a:pt x="652323" y="1162855"/>
                </a:lnTo>
                <a:lnTo>
                  <a:pt x="606198" y="1173855"/>
                </a:lnTo>
                <a:close/>
              </a:path>
              <a:path w="1380490" h="1427480">
                <a:moveTo>
                  <a:pt x="359099" y="1155505"/>
                </a:moveTo>
                <a:lnTo>
                  <a:pt x="329474" y="1148155"/>
                </a:lnTo>
                <a:lnTo>
                  <a:pt x="332749" y="1074805"/>
                </a:lnTo>
                <a:lnTo>
                  <a:pt x="326174" y="983105"/>
                </a:lnTo>
                <a:lnTo>
                  <a:pt x="299799" y="917080"/>
                </a:lnTo>
                <a:lnTo>
                  <a:pt x="582861" y="917080"/>
                </a:lnTo>
                <a:lnTo>
                  <a:pt x="582140" y="957430"/>
                </a:lnTo>
                <a:lnTo>
                  <a:pt x="467824" y="957430"/>
                </a:lnTo>
                <a:lnTo>
                  <a:pt x="418170" y="1041805"/>
                </a:lnTo>
                <a:lnTo>
                  <a:pt x="375574" y="1041805"/>
                </a:lnTo>
                <a:lnTo>
                  <a:pt x="398649" y="1140830"/>
                </a:lnTo>
                <a:lnTo>
                  <a:pt x="359099" y="1155505"/>
                </a:lnTo>
                <a:close/>
              </a:path>
              <a:path w="1380490" h="1427480">
                <a:moveTo>
                  <a:pt x="1284872" y="1034455"/>
                </a:moveTo>
                <a:lnTo>
                  <a:pt x="1222272" y="994105"/>
                </a:lnTo>
                <a:lnTo>
                  <a:pt x="1074022" y="931730"/>
                </a:lnTo>
                <a:lnTo>
                  <a:pt x="1365659" y="931730"/>
                </a:lnTo>
                <a:lnTo>
                  <a:pt x="1373822" y="953755"/>
                </a:lnTo>
                <a:lnTo>
                  <a:pt x="1360647" y="994105"/>
                </a:lnTo>
                <a:lnTo>
                  <a:pt x="1284872" y="1034455"/>
                </a:lnTo>
                <a:close/>
              </a:path>
              <a:path w="1380490" h="1427480">
                <a:moveTo>
                  <a:pt x="1060847" y="979430"/>
                </a:moveTo>
                <a:lnTo>
                  <a:pt x="1024597" y="953755"/>
                </a:lnTo>
                <a:lnTo>
                  <a:pt x="1067939" y="953755"/>
                </a:lnTo>
                <a:lnTo>
                  <a:pt x="1060847" y="979430"/>
                </a:lnTo>
                <a:close/>
              </a:path>
              <a:path w="1380490" h="1427480">
                <a:moveTo>
                  <a:pt x="543598" y="1426954"/>
                </a:moveTo>
                <a:lnTo>
                  <a:pt x="520548" y="1247205"/>
                </a:lnTo>
                <a:lnTo>
                  <a:pt x="484299" y="1111480"/>
                </a:lnTo>
                <a:lnTo>
                  <a:pt x="467824" y="957430"/>
                </a:lnTo>
                <a:lnTo>
                  <a:pt x="582140" y="957430"/>
                </a:lnTo>
                <a:lnTo>
                  <a:pt x="579848" y="1085805"/>
                </a:lnTo>
                <a:lnTo>
                  <a:pt x="593023" y="1166505"/>
                </a:lnTo>
                <a:lnTo>
                  <a:pt x="583123" y="1232555"/>
                </a:lnTo>
                <a:lnTo>
                  <a:pt x="602898" y="1316904"/>
                </a:lnTo>
                <a:lnTo>
                  <a:pt x="635848" y="1419629"/>
                </a:lnTo>
                <a:lnTo>
                  <a:pt x="543598" y="1426954"/>
                </a:lnTo>
                <a:close/>
              </a:path>
              <a:path w="1380490" h="1427480">
                <a:moveTo>
                  <a:pt x="905998" y="1056455"/>
                </a:moveTo>
                <a:lnTo>
                  <a:pt x="856573" y="1041805"/>
                </a:lnTo>
                <a:lnTo>
                  <a:pt x="800573" y="957430"/>
                </a:lnTo>
                <a:lnTo>
                  <a:pt x="1024519" y="957430"/>
                </a:lnTo>
                <a:lnTo>
                  <a:pt x="1023584" y="1001430"/>
                </a:lnTo>
                <a:lnTo>
                  <a:pt x="942248" y="1001430"/>
                </a:lnTo>
                <a:lnTo>
                  <a:pt x="905998" y="1056455"/>
                </a:lnTo>
                <a:close/>
              </a:path>
              <a:path w="1380490" h="1427480">
                <a:moveTo>
                  <a:pt x="1057547" y="1397629"/>
                </a:moveTo>
                <a:lnTo>
                  <a:pt x="1008122" y="1390279"/>
                </a:lnTo>
                <a:lnTo>
                  <a:pt x="985073" y="1338929"/>
                </a:lnTo>
                <a:lnTo>
                  <a:pt x="971898" y="1210530"/>
                </a:lnTo>
                <a:lnTo>
                  <a:pt x="945548" y="1126155"/>
                </a:lnTo>
                <a:lnTo>
                  <a:pt x="942248" y="1001430"/>
                </a:lnTo>
                <a:lnTo>
                  <a:pt x="1023584" y="1001430"/>
                </a:lnTo>
                <a:lnTo>
                  <a:pt x="1021322" y="1107805"/>
                </a:lnTo>
                <a:lnTo>
                  <a:pt x="1018022" y="1210530"/>
                </a:lnTo>
                <a:lnTo>
                  <a:pt x="1070722" y="1349929"/>
                </a:lnTo>
                <a:lnTo>
                  <a:pt x="1057547" y="1397629"/>
                </a:lnTo>
                <a:close/>
              </a:path>
              <a:path w="1380490" h="1427480">
                <a:moveTo>
                  <a:pt x="405224" y="1063805"/>
                </a:moveTo>
                <a:lnTo>
                  <a:pt x="375574" y="1041805"/>
                </a:lnTo>
                <a:lnTo>
                  <a:pt x="418170" y="1041805"/>
                </a:lnTo>
                <a:lnTo>
                  <a:pt x="405224" y="1063805"/>
                </a:lnTo>
                <a:close/>
              </a:path>
              <a:path w="1380490" h="1427480">
                <a:moveTo>
                  <a:pt x="309699" y="1206855"/>
                </a:moveTo>
                <a:lnTo>
                  <a:pt x="270149" y="1195855"/>
                </a:lnTo>
                <a:lnTo>
                  <a:pt x="307065" y="1195855"/>
                </a:lnTo>
                <a:lnTo>
                  <a:pt x="309699" y="1206855"/>
                </a:lnTo>
                <a:close/>
              </a:path>
            </a:pathLst>
          </a:custGeom>
          <a:solidFill>
            <a:srgbClr val="7E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07138" y="2034140"/>
            <a:ext cx="509270" cy="1209040"/>
          </a:xfrm>
          <a:custGeom>
            <a:avLst/>
            <a:gdLst/>
            <a:ahLst/>
            <a:cxnLst/>
            <a:rect l="l" t="t" r="r" b="b"/>
            <a:pathLst>
              <a:path w="509270" h="1209039">
                <a:moveTo>
                  <a:pt x="0" y="0"/>
                </a:moveTo>
                <a:lnTo>
                  <a:pt x="508773" y="0"/>
                </a:lnTo>
                <a:lnTo>
                  <a:pt x="508773" y="1208977"/>
                </a:lnTo>
                <a:lnTo>
                  <a:pt x="0" y="1208977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15912" y="1717621"/>
            <a:ext cx="316865" cy="1525905"/>
          </a:xfrm>
          <a:custGeom>
            <a:avLst/>
            <a:gdLst/>
            <a:ahLst/>
            <a:cxnLst/>
            <a:rect l="l" t="t" r="r" b="b"/>
            <a:pathLst>
              <a:path w="316864" h="1525905">
                <a:moveTo>
                  <a:pt x="0" y="1525496"/>
                </a:moveTo>
                <a:lnTo>
                  <a:pt x="0" y="316519"/>
                </a:lnTo>
                <a:lnTo>
                  <a:pt x="316524" y="0"/>
                </a:lnTo>
                <a:lnTo>
                  <a:pt x="316524" y="1208972"/>
                </a:lnTo>
                <a:lnTo>
                  <a:pt x="0" y="152549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7138" y="1717621"/>
            <a:ext cx="825500" cy="316865"/>
          </a:xfrm>
          <a:custGeom>
            <a:avLst/>
            <a:gdLst/>
            <a:ahLst/>
            <a:cxnLst/>
            <a:rect l="l" t="t" r="r" b="b"/>
            <a:pathLst>
              <a:path w="825500" h="316864">
                <a:moveTo>
                  <a:pt x="508773" y="316519"/>
                </a:moveTo>
                <a:lnTo>
                  <a:pt x="0" y="316519"/>
                </a:lnTo>
                <a:lnTo>
                  <a:pt x="316524" y="0"/>
                </a:lnTo>
                <a:lnTo>
                  <a:pt x="825298" y="0"/>
                </a:lnTo>
                <a:lnTo>
                  <a:pt x="508773" y="316519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07138" y="1717621"/>
            <a:ext cx="825500" cy="1525905"/>
          </a:xfrm>
          <a:custGeom>
            <a:avLst/>
            <a:gdLst/>
            <a:ahLst/>
            <a:cxnLst/>
            <a:rect l="l" t="t" r="r" b="b"/>
            <a:pathLst>
              <a:path w="825500" h="1525905">
                <a:moveTo>
                  <a:pt x="0" y="316519"/>
                </a:moveTo>
                <a:lnTo>
                  <a:pt x="316524" y="0"/>
                </a:lnTo>
                <a:lnTo>
                  <a:pt x="825298" y="0"/>
                </a:lnTo>
                <a:lnTo>
                  <a:pt x="825298" y="1208972"/>
                </a:lnTo>
                <a:lnTo>
                  <a:pt x="508773" y="1525496"/>
                </a:lnTo>
                <a:lnTo>
                  <a:pt x="0" y="1525496"/>
                </a:lnTo>
                <a:lnTo>
                  <a:pt x="0" y="31651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07138" y="1717621"/>
            <a:ext cx="825500" cy="316865"/>
          </a:xfrm>
          <a:custGeom>
            <a:avLst/>
            <a:gdLst/>
            <a:ahLst/>
            <a:cxnLst/>
            <a:rect l="l" t="t" r="r" b="b"/>
            <a:pathLst>
              <a:path w="825500" h="316864">
                <a:moveTo>
                  <a:pt x="0" y="316519"/>
                </a:moveTo>
                <a:lnTo>
                  <a:pt x="508773" y="316519"/>
                </a:lnTo>
                <a:lnTo>
                  <a:pt x="8252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15912" y="2034140"/>
            <a:ext cx="0" cy="1209040"/>
          </a:xfrm>
          <a:custGeom>
            <a:avLst/>
            <a:gdLst/>
            <a:ahLst/>
            <a:cxnLst/>
            <a:rect l="l" t="t" r="r" b="b"/>
            <a:pathLst>
              <a:path h="1209039">
                <a:moveTo>
                  <a:pt x="0" y="0"/>
                </a:moveTo>
                <a:lnTo>
                  <a:pt x="0" y="120897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574663" y="3411933"/>
            <a:ext cx="8248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84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Scores:  </a:t>
            </a:r>
            <a:r>
              <a:rPr sz="1400" dirty="0">
                <a:latin typeface="Arial"/>
                <a:cs typeface="Arial"/>
              </a:rPr>
              <a:t>C x H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590536" y="2592294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59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40811" y="2551294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451518" y="2292510"/>
            <a:ext cx="618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argmax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98904" y="3371433"/>
            <a:ext cx="9525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indent="-22288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Predictions:  </a:t>
            </a:r>
            <a:r>
              <a:rPr sz="1400" dirty="0">
                <a:latin typeface="Arial"/>
                <a:cs typeface="Arial"/>
              </a:rPr>
              <a:t>H x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207896" y="977436"/>
            <a:ext cx="412432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Design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network as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bunch of </a:t>
            </a:r>
            <a:r>
              <a:rPr sz="1400" dirty="0">
                <a:latin typeface="Arial"/>
                <a:cs typeface="Arial"/>
              </a:rPr>
              <a:t>convolutional </a:t>
            </a:r>
            <a:r>
              <a:rPr sz="1400" spc="-5" dirty="0">
                <a:latin typeface="Arial"/>
                <a:cs typeface="Arial"/>
              </a:rPr>
              <a:t>layers  to </a:t>
            </a:r>
            <a:r>
              <a:rPr sz="1400" dirty="0">
                <a:latin typeface="Arial"/>
                <a:cs typeface="Arial"/>
              </a:rPr>
              <a:t>make </a:t>
            </a:r>
            <a:r>
              <a:rPr sz="1400" spc="-5" dirty="0">
                <a:latin typeface="Arial"/>
                <a:cs typeface="Arial"/>
              </a:rPr>
              <a:t>predictions for pixels all at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once!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3784" y="0"/>
            <a:ext cx="6156412" cy="4617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3546" y="471344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90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78137"/>
            <a:ext cx="6901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Objects </a:t>
            </a:r>
            <a:r>
              <a:rPr sz="3000" dirty="0">
                <a:solidFill>
                  <a:srgbClr val="000000"/>
                </a:solidFill>
              </a:rPr>
              <a:t>+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Relationships</a:t>
            </a:r>
            <a:r>
              <a:rPr sz="3000" spc="-5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= </a:t>
            </a:r>
            <a:r>
              <a:rPr sz="3000" spc="-10" dirty="0">
                <a:solidFill>
                  <a:srgbClr val="000000"/>
                </a:solidFill>
              </a:rPr>
              <a:t>Scene</a:t>
            </a:r>
            <a:r>
              <a:rPr sz="3000" spc="-6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Graphs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7199" y="863148"/>
            <a:ext cx="4731090" cy="3548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77838" y="1019472"/>
            <a:ext cx="3464442" cy="1855396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48190" y="3315593"/>
            <a:ext cx="3994091" cy="526598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15668" y="3938524"/>
            <a:ext cx="3947160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Krishna, </a:t>
            </a:r>
            <a:r>
              <a:rPr sz="800" spc="-15" dirty="0">
                <a:latin typeface="Arial"/>
                <a:cs typeface="Arial"/>
              </a:rPr>
              <a:t>Ranjay, Yuke </a:t>
            </a:r>
            <a:r>
              <a:rPr sz="800" spc="-5" dirty="0">
                <a:latin typeface="Arial"/>
                <a:cs typeface="Arial"/>
              </a:rPr>
              <a:t>Zhu, Oliver Groth, </a:t>
            </a:r>
            <a:r>
              <a:rPr sz="800" dirty="0">
                <a:latin typeface="Arial"/>
                <a:cs typeface="Arial"/>
              </a:rPr>
              <a:t>Justin Johnson, </a:t>
            </a:r>
            <a:r>
              <a:rPr sz="800" spc="-5" dirty="0">
                <a:latin typeface="Arial"/>
                <a:cs typeface="Arial"/>
              </a:rPr>
              <a:t>Kenji Hata, </a:t>
            </a:r>
            <a:r>
              <a:rPr sz="800" dirty="0">
                <a:latin typeface="Arial"/>
                <a:cs typeface="Arial"/>
              </a:rPr>
              <a:t>Joshua </a:t>
            </a:r>
            <a:r>
              <a:rPr sz="800" spc="-5" dirty="0">
                <a:latin typeface="Arial"/>
                <a:cs typeface="Arial"/>
              </a:rPr>
              <a:t>Kravitz,  Stephanie Chen et al. </a:t>
            </a:r>
            <a:r>
              <a:rPr sz="800" spc="-10" dirty="0">
                <a:latin typeface="Arial"/>
                <a:cs typeface="Arial"/>
              </a:rPr>
              <a:t>"Visual </a:t>
            </a:r>
            <a:r>
              <a:rPr sz="800" spc="-5" dirty="0">
                <a:latin typeface="Arial"/>
                <a:cs typeface="Arial"/>
              </a:rPr>
              <a:t>genome: Connecting language and </a:t>
            </a:r>
            <a:r>
              <a:rPr sz="800" dirty="0">
                <a:latin typeface="Arial"/>
                <a:cs typeface="Arial"/>
              </a:rPr>
              <a:t>vision </a:t>
            </a:r>
            <a:r>
              <a:rPr sz="800" spc="-5" dirty="0">
                <a:latin typeface="Arial"/>
                <a:cs typeface="Arial"/>
              </a:rPr>
              <a:t>using  </a:t>
            </a:r>
            <a:r>
              <a:rPr sz="800" dirty="0">
                <a:latin typeface="Arial"/>
                <a:cs typeface="Arial"/>
              </a:rPr>
              <a:t>crowdsourced </a:t>
            </a:r>
            <a:r>
              <a:rPr sz="800" spc="-5" dirty="0">
                <a:latin typeface="Arial"/>
                <a:cs typeface="Arial"/>
              </a:rPr>
              <a:t>dense image annotations." International </a:t>
            </a:r>
            <a:r>
              <a:rPr sz="800" dirty="0">
                <a:latin typeface="Arial"/>
                <a:cs typeface="Arial"/>
              </a:rPr>
              <a:t>Journal </a:t>
            </a:r>
            <a:r>
              <a:rPr sz="800" spc="-5" dirty="0">
                <a:latin typeface="Arial"/>
                <a:cs typeface="Arial"/>
              </a:rPr>
              <a:t>of Computer </a:t>
            </a:r>
            <a:r>
              <a:rPr sz="800" spc="-10" dirty="0">
                <a:latin typeface="Arial"/>
                <a:cs typeface="Arial"/>
              </a:rPr>
              <a:t>Vision </a:t>
            </a:r>
            <a:r>
              <a:rPr sz="800" spc="-5" dirty="0">
                <a:latin typeface="Arial"/>
                <a:cs typeface="Arial"/>
              </a:rPr>
              <a:t>123,  no. </a:t>
            </a:r>
            <a:r>
              <a:rPr sz="800" dirty="0">
                <a:latin typeface="Arial"/>
                <a:cs typeface="Arial"/>
              </a:rPr>
              <a:t>1 (2017):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32-73.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3546" y="471344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78137"/>
            <a:ext cx="4059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Scene </a:t>
            </a:r>
            <a:r>
              <a:rPr sz="3000" spc="-5" dirty="0">
                <a:solidFill>
                  <a:srgbClr val="000000"/>
                </a:solidFill>
              </a:rPr>
              <a:t>Graph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Prediction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561821" y="924585"/>
            <a:ext cx="6148387" cy="322115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674" y="4278954"/>
            <a:ext cx="442976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Xu, Zhu, </a:t>
            </a:r>
            <a:r>
              <a:rPr sz="800" spc="-15" dirty="0">
                <a:latin typeface="Arial"/>
                <a:cs typeface="Arial"/>
              </a:rPr>
              <a:t>Choy, </a:t>
            </a:r>
            <a:r>
              <a:rPr sz="800" spc="-5" dirty="0">
                <a:latin typeface="Arial"/>
                <a:cs typeface="Arial"/>
              </a:rPr>
              <a:t>and Fei-Fei, </a:t>
            </a:r>
            <a:r>
              <a:rPr sz="800" dirty="0">
                <a:latin typeface="Arial"/>
                <a:cs typeface="Arial"/>
              </a:rPr>
              <a:t>“Scene </a:t>
            </a:r>
            <a:r>
              <a:rPr sz="800" spc="-5" dirty="0">
                <a:latin typeface="Arial"/>
                <a:cs typeface="Arial"/>
              </a:rPr>
              <a:t>Graph Generation by Iterative </a:t>
            </a:r>
            <a:r>
              <a:rPr sz="800" dirty="0">
                <a:latin typeface="Arial"/>
                <a:cs typeface="Arial"/>
              </a:rPr>
              <a:t>Message </a:t>
            </a:r>
            <a:r>
              <a:rPr sz="800" spc="-5" dirty="0">
                <a:latin typeface="Arial"/>
                <a:cs typeface="Arial"/>
              </a:rPr>
              <a:t>Passing”, CVPR 2017  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IEEE, 2018. Reproduced for educational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purposes.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3546" y="471344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78137"/>
            <a:ext cx="34296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3D Object</a:t>
            </a:r>
            <a:r>
              <a:rPr sz="3000" spc="-9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Detection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5702987" y="940678"/>
            <a:ext cx="1915549" cy="19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02987" y="1216903"/>
            <a:ext cx="1562868" cy="19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6701" y="1490299"/>
            <a:ext cx="920910" cy="198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01657" y="2045577"/>
            <a:ext cx="1916879" cy="196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01657" y="2321801"/>
            <a:ext cx="2412844" cy="196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56701" y="2595197"/>
            <a:ext cx="1910536" cy="1989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8066" y="3149732"/>
            <a:ext cx="2843765" cy="196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09336" y="3702923"/>
            <a:ext cx="2804329" cy="1961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00258" y="3979148"/>
            <a:ext cx="1567530" cy="196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598" y="1204847"/>
            <a:ext cx="4948590" cy="2833069"/>
          </a:xfrm>
          <a:prstGeom prst="rect">
            <a:avLst/>
          </a:prstGeom>
          <a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911712" y="4422188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2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2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3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3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53546" y="471344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3517" y="921673"/>
            <a:ext cx="4197984" cy="33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27203" y="1001053"/>
            <a:ext cx="2498500" cy="196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33354" y="1277724"/>
            <a:ext cx="1533117" cy="1957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9177" y="1323117"/>
            <a:ext cx="285750" cy="150495"/>
          </a:xfrm>
          <a:custGeom>
            <a:avLst/>
            <a:gdLst/>
            <a:ahLst/>
            <a:cxnLst/>
            <a:rect l="l" t="t" r="r" b="b"/>
            <a:pathLst>
              <a:path w="285750" h="150494">
                <a:moveTo>
                  <a:pt x="63719" y="18751"/>
                </a:moveTo>
                <a:lnTo>
                  <a:pt x="23850" y="18751"/>
                </a:lnTo>
                <a:lnTo>
                  <a:pt x="26431" y="14981"/>
                </a:lnTo>
                <a:lnTo>
                  <a:pt x="44091" y="892"/>
                </a:lnTo>
                <a:lnTo>
                  <a:pt x="46177" y="297"/>
                </a:lnTo>
                <a:lnTo>
                  <a:pt x="48263" y="0"/>
                </a:lnTo>
                <a:lnTo>
                  <a:pt x="51234" y="0"/>
                </a:lnTo>
                <a:lnTo>
                  <a:pt x="52225" y="49"/>
                </a:lnTo>
                <a:lnTo>
                  <a:pt x="54511" y="247"/>
                </a:lnTo>
                <a:lnTo>
                  <a:pt x="55702" y="445"/>
                </a:lnTo>
                <a:lnTo>
                  <a:pt x="56892" y="743"/>
                </a:lnTo>
                <a:lnTo>
                  <a:pt x="58083" y="942"/>
                </a:lnTo>
                <a:lnTo>
                  <a:pt x="59121" y="1240"/>
                </a:lnTo>
                <a:lnTo>
                  <a:pt x="60016" y="1637"/>
                </a:lnTo>
                <a:lnTo>
                  <a:pt x="60912" y="1934"/>
                </a:lnTo>
                <a:lnTo>
                  <a:pt x="61550" y="2282"/>
                </a:lnTo>
                <a:lnTo>
                  <a:pt x="61950" y="2678"/>
                </a:lnTo>
                <a:lnTo>
                  <a:pt x="62350" y="2976"/>
                </a:lnTo>
                <a:lnTo>
                  <a:pt x="62645" y="3372"/>
                </a:lnTo>
                <a:lnTo>
                  <a:pt x="62845" y="3869"/>
                </a:lnTo>
                <a:lnTo>
                  <a:pt x="63045" y="4266"/>
                </a:lnTo>
                <a:lnTo>
                  <a:pt x="63201" y="4960"/>
                </a:lnTo>
                <a:lnTo>
                  <a:pt x="63293" y="5654"/>
                </a:lnTo>
                <a:lnTo>
                  <a:pt x="63483" y="6449"/>
                </a:lnTo>
                <a:lnTo>
                  <a:pt x="63713" y="11906"/>
                </a:lnTo>
                <a:lnTo>
                  <a:pt x="63719" y="18751"/>
                </a:lnTo>
                <a:close/>
              </a:path>
              <a:path w="285750" h="150494">
                <a:moveTo>
                  <a:pt x="16659" y="110429"/>
                </a:moveTo>
                <a:lnTo>
                  <a:pt x="11096" y="110429"/>
                </a:lnTo>
                <a:lnTo>
                  <a:pt x="8820" y="110330"/>
                </a:lnTo>
                <a:lnTo>
                  <a:pt x="0" y="5109"/>
                </a:lnTo>
                <a:lnTo>
                  <a:pt x="96" y="4861"/>
                </a:lnTo>
                <a:lnTo>
                  <a:pt x="9563" y="1785"/>
                </a:lnTo>
                <a:lnTo>
                  <a:pt x="14325" y="1785"/>
                </a:lnTo>
                <a:lnTo>
                  <a:pt x="16259" y="1884"/>
                </a:lnTo>
                <a:lnTo>
                  <a:pt x="19335" y="2282"/>
                </a:lnTo>
                <a:lnTo>
                  <a:pt x="20526" y="2579"/>
                </a:lnTo>
                <a:lnTo>
                  <a:pt x="21316" y="2976"/>
                </a:lnTo>
                <a:lnTo>
                  <a:pt x="22212" y="3372"/>
                </a:lnTo>
                <a:lnTo>
                  <a:pt x="22859" y="3869"/>
                </a:lnTo>
                <a:lnTo>
                  <a:pt x="23259" y="4464"/>
                </a:lnTo>
                <a:lnTo>
                  <a:pt x="23650" y="4960"/>
                </a:lnTo>
                <a:lnTo>
                  <a:pt x="23850" y="5555"/>
                </a:lnTo>
                <a:lnTo>
                  <a:pt x="23850" y="18751"/>
                </a:lnTo>
                <a:lnTo>
                  <a:pt x="63719" y="18751"/>
                </a:lnTo>
                <a:lnTo>
                  <a:pt x="63636" y="20488"/>
                </a:lnTo>
                <a:lnTo>
                  <a:pt x="63436" y="22175"/>
                </a:lnTo>
                <a:lnTo>
                  <a:pt x="63341" y="23861"/>
                </a:lnTo>
                <a:lnTo>
                  <a:pt x="63141" y="25201"/>
                </a:lnTo>
                <a:lnTo>
                  <a:pt x="62801" y="26342"/>
                </a:lnTo>
                <a:lnTo>
                  <a:pt x="47072" y="26342"/>
                </a:lnTo>
                <a:lnTo>
                  <a:pt x="45529" y="26639"/>
                </a:lnTo>
                <a:lnTo>
                  <a:pt x="42357" y="27830"/>
                </a:lnTo>
                <a:lnTo>
                  <a:pt x="40719" y="28822"/>
                </a:lnTo>
                <a:lnTo>
                  <a:pt x="39033" y="30212"/>
                </a:lnTo>
                <a:lnTo>
                  <a:pt x="37347" y="31501"/>
                </a:lnTo>
                <a:lnTo>
                  <a:pt x="35604" y="33287"/>
                </a:lnTo>
                <a:lnTo>
                  <a:pt x="33823" y="35570"/>
                </a:lnTo>
                <a:lnTo>
                  <a:pt x="32032" y="37752"/>
                </a:lnTo>
                <a:lnTo>
                  <a:pt x="30098" y="40481"/>
                </a:lnTo>
                <a:lnTo>
                  <a:pt x="28022" y="43754"/>
                </a:lnTo>
                <a:lnTo>
                  <a:pt x="28022" y="106610"/>
                </a:lnTo>
                <a:lnTo>
                  <a:pt x="27765" y="107304"/>
                </a:lnTo>
                <a:lnTo>
                  <a:pt x="18935" y="110330"/>
                </a:lnTo>
                <a:lnTo>
                  <a:pt x="16659" y="110429"/>
                </a:lnTo>
                <a:close/>
              </a:path>
              <a:path w="285750" h="150494">
                <a:moveTo>
                  <a:pt x="60664" y="28723"/>
                </a:moveTo>
                <a:lnTo>
                  <a:pt x="59273" y="28723"/>
                </a:lnTo>
                <a:lnTo>
                  <a:pt x="58578" y="28624"/>
                </a:lnTo>
                <a:lnTo>
                  <a:pt x="57787" y="28426"/>
                </a:lnTo>
                <a:lnTo>
                  <a:pt x="57092" y="28128"/>
                </a:lnTo>
                <a:lnTo>
                  <a:pt x="56244" y="27830"/>
                </a:lnTo>
                <a:lnTo>
                  <a:pt x="55254" y="27532"/>
                </a:lnTo>
                <a:lnTo>
                  <a:pt x="54359" y="27234"/>
                </a:lnTo>
                <a:lnTo>
                  <a:pt x="53368" y="26987"/>
                </a:lnTo>
                <a:lnTo>
                  <a:pt x="52273" y="26789"/>
                </a:lnTo>
                <a:lnTo>
                  <a:pt x="51187" y="26490"/>
                </a:lnTo>
                <a:lnTo>
                  <a:pt x="49948" y="26342"/>
                </a:lnTo>
                <a:lnTo>
                  <a:pt x="62801" y="26342"/>
                </a:lnTo>
                <a:lnTo>
                  <a:pt x="62521" y="27234"/>
                </a:lnTo>
                <a:lnTo>
                  <a:pt x="62150" y="27880"/>
                </a:lnTo>
                <a:lnTo>
                  <a:pt x="61255" y="28574"/>
                </a:lnTo>
                <a:lnTo>
                  <a:pt x="60664" y="28723"/>
                </a:lnTo>
                <a:close/>
              </a:path>
              <a:path w="285750" h="150494">
                <a:moveTo>
                  <a:pt x="86658" y="31253"/>
                </a:moveTo>
                <a:lnTo>
                  <a:pt x="84667" y="31253"/>
                </a:lnTo>
                <a:lnTo>
                  <a:pt x="83924" y="31005"/>
                </a:lnTo>
                <a:lnTo>
                  <a:pt x="80533" y="16520"/>
                </a:lnTo>
                <a:lnTo>
                  <a:pt x="80600" y="15874"/>
                </a:lnTo>
                <a:lnTo>
                  <a:pt x="81000" y="14584"/>
                </a:lnTo>
                <a:lnTo>
                  <a:pt x="81400" y="13195"/>
                </a:lnTo>
                <a:lnTo>
                  <a:pt x="82095" y="12005"/>
                </a:lnTo>
                <a:lnTo>
                  <a:pt x="84172" y="9921"/>
                </a:lnTo>
                <a:lnTo>
                  <a:pt x="86010" y="8730"/>
                </a:lnTo>
                <a:lnTo>
                  <a:pt x="88591" y="7440"/>
                </a:lnTo>
                <a:lnTo>
                  <a:pt x="91173" y="6052"/>
                </a:lnTo>
                <a:lnTo>
                  <a:pt x="117566" y="0"/>
                </a:lnTo>
                <a:lnTo>
                  <a:pt x="129768" y="0"/>
                </a:lnTo>
                <a:lnTo>
                  <a:pt x="163355" y="21282"/>
                </a:lnTo>
                <a:lnTo>
                  <a:pt x="114785" y="21282"/>
                </a:lnTo>
                <a:lnTo>
                  <a:pt x="110565" y="21827"/>
                </a:lnTo>
                <a:lnTo>
                  <a:pt x="106898" y="22919"/>
                </a:lnTo>
                <a:lnTo>
                  <a:pt x="103222" y="23911"/>
                </a:lnTo>
                <a:lnTo>
                  <a:pt x="99955" y="25052"/>
                </a:lnTo>
                <a:lnTo>
                  <a:pt x="97078" y="26342"/>
                </a:lnTo>
                <a:lnTo>
                  <a:pt x="94297" y="27532"/>
                </a:lnTo>
                <a:lnTo>
                  <a:pt x="91963" y="28674"/>
                </a:lnTo>
                <a:lnTo>
                  <a:pt x="90077" y="29765"/>
                </a:lnTo>
                <a:lnTo>
                  <a:pt x="88191" y="30757"/>
                </a:lnTo>
                <a:lnTo>
                  <a:pt x="86658" y="31253"/>
                </a:lnTo>
                <a:close/>
              </a:path>
              <a:path w="285750" h="150494">
                <a:moveTo>
                  <a:pt x="117662" y="112215"/>
                </a:moveTo>
                <a:lnTo>
                  <a:pt x="105955" y="112215"/>
                </a:lnTo>
                <a:lnTo>
                  <a:pt x="101088" y="111521"/>
                </a:lnTo>
                <a:lnTo>
                  <a:pt x="74894" y="85278"/>
                </a:lnTo>
                <a:lnTo>
                  <a:pt x="74894" y="74066"/>
                </a:lnTo>
                <a:lnTo>
                  <a:pt x="105260" y="48070"/>
                </a:lnTo>
                <a:lnTo>
                  <a:pt x="112004" y="46681"/>
                </a:lnTo>
                <a:lnTo>
                  <a:pt x="119795" y="45987"/>
                </a:lnTo>
                <a:lnTo>
                  <a:pt x="138302" y="45987"/>
                </a:lnTo>
                <a:lnTo>
                  <a:pt x="138302" y="36810"/>
                </a:lnTo>
                <a:lnTo>
                  <a:pt x="137997" y="34081"/>
                </a:lnTo>
                <a:lnTo>
                  <a:pt x="136807" y="29318"/>
                </a:lnTo>
                <a:lnTo>
                  <a:pt x="135769" y="27384"/>
                </a:lnTo>
                <a:lnTo>
                  <a:pt x="134283" y="25895"/>
                </a:lnTo>
                <a:lnTo>
                  <a:pt x="132797" y="24308"/>
                </a:lnTo>
                <a:lnTo>
                  <a:pt x="130854" y="23167"/>
                </a:lnTo>
                <a:lnTo>
                  <a:pt x="128472" y="22472"/>
                </a:lnTo>
                <a:lnTo>
                  <a:pt x="126091" y="21678"/>
                </a:lnTo>
                <a:lnTo>
                  <a:pt x="123119" y="21282"/>
                </a:lnTo>
                <a:lnTo>
                  <a:pt x="163355" y="21282"/>
                </a:lnTo>
                <a:lnTo>
                  <a:pt x="165134" y="26540"/>
                </a:lnTo>
                <a:lnTo>
                  <a:pt x="165982" y="32443"/>
                </a:lnTo>
                <a:lnTo>
                  <a:pt x="165982" y="63549"/>
                </a:lnTo>
                <a:lnTo>
                  <a:pt x="123119" y="63549"/>
                </a:lnTo>
                <a:lnTo>
                  <a:pt x="119252" y="63896"/>
                </a:lnTo>
                <a:lnTo>
                  <a:pt x="112804" y="65285"/>
                </a:lnTo>
                <a:lnTo>
                  <a:pt x="110223" y="66327"/>
                </a:lnTo>
                <a:lnTo>
                  <a:pt x="108232" y="67716"/>
                </a:lnTo>
                <a:lnTo>
                  <a:pt x="106251" y="69006"/>
                </a:lnTo>
                <a:lnTo>
                  <a:pt x="104765" y="70593"/>
                </a:lnTo>
                <a:lnTo>
                  <a:pt x="103774" y="72479"/>
                </a:lnTo>
                <a:lnTo>
                  <a:pt x="102879" y="74364"/>
                </a:lnTo>
                <a:lnTo>
                  <a:pt x="102431" y="76546"/>
                </a:lnTo>
                <a:lnTo>
                  <a:pt x="102431" y="83194"/>
                </a:lnTo>
                <a:lnTo>
                  <a:pt x="103717" y="86468"/>
                </a:lnTo>
                <a:lnTo>
                  <a:pt x="106298" y="88849"/>
                </a:lnTo>
                <a:lnTo>
                  <a:pt x="108984" y="91231"/>
                </a:lnTo>
                <a:lnTo>
                  <a:pt x="112651" y="92421"/>
                </a:lnTo>
                <a:lnTo>
                  <a:pt x="165982" y="92421"/>
                </a:lnTo>
                <a:lnTo>
                  <a:pt x="165982" y="98226"/>
                </a:lnTo>
                <a:lnTo>
                  <a:pt x="142760" y="98226"/>
                </a:lnTo>
                <a:lnTo>
                  <a:pt x="138597" y="102690"/>
                </a:lnTo>
                <a:lnTo>
                  <a:pt x="133883" y="106163"/>
                </a:lnTo>
                <a:lnTo>
                  <a:pt x="128625" y="108643"/>
                </a:lnTo>
                <a:lnTo>
                  <a:pt x="123462" y="111025"/>
                </a:lnTo>
                <a:lnTo>
                  <a:pt x="117662" y="112215"/>
                </a:lnTo>
                <a:close/>
              </a:path>
              <a:path w="285750" h="150494">
                <a:moveTo>
                  <a:pt x="165982" y="92421"/>
                </a:moveTo>
                <a:lnTo>
                  <a:pt x="121281" y="92421"/>
                </a:lnTo>
                <a:lnTo>
                  <a:pt x="124901" y="91429"/>
                </a:lnTo>
                <a:lnTo>
                  <a:pt x="128177" y="89445"/>
                </a:lnTo>
                <a:lnTo>
                  <a:pt x="131549" y="87362"/>
                </a:lnTo>
                <a:lnTo>
                  <a:pt x="134930" y="84384"/>
                </a:lnTo>
                <a:lnTo>
                  <a:pt x="138302" y="80515"/>
                </a:lnTo>
                <a:lnTo>
                  <a:pt x="138302" y="63549"/>
                </a:lnTo>
                <a:lnTo>
                  <a:pt x="165982" y="63549"/>
                </a:lnTo>
                <a:lnTo>
                  <a:pt x="165982" y="92421"/>
                </a:lnTo>
                <a:close/>
              </a:path>
              <a:path w="285750" h="150494">
                <a:moveTo>
                  <a:pt x="157295" y="110429"/>
                </a:moveTo>
                <a:lnTo>
                  <a:pt x="150847" y="110429"/>
                </a:lnTo>
                <a:lnTo>
                  <a:pt x="148370" y="110281"/>
                </a:lnTo>
                <a:lnTo>
                  <a:pt x="145294" y="109685"/>
                </a:lnTo>
                <a:lnTo>
                  <a:pt x="144255" y="109239"/>
                </a:lnTo>
                <a:lnTo>
                  <a:pt x="143065" y="108048"/>
                </a:lnTo>
                <a:lnTo>
                  <a:pt x="142760" y="107255"/>
                </a:lnTo>
                <a:lnTo>
                  <a:pt x="142760" y="98226"/>
                </a:lnTo>
                <a:lnTo>
                  <a:pt x="165982" y="98226"/>
                </a:lnTo>
                <a:lnTo>
                  <a:pt x="165982" y="107255"/>
                </a:lnTo>
                <a:lnTo>
                  <a:pt x="165582" y="108048"/>
                </a:lnTo>
                <a:lnTo>
                  <a:pt x="164675" y="108742"/>
                </a:lnTo>
                <a:lnTo>
                  <a:pt x="164096" y="109239"/>
                </a:lnTo>
                <a:lnTo>
                  <a:pt x="162905" y="109685"/>
                </a:lnTo>
                <a:lnTo>
                  <a:pt x="159629" y="110281"/>
                </a:lnTo>
                <a:lnTo>
                  <a:pt x="157295" y="110429"/>
                </a:lnTo>
                <a:close/>
              </a:path>
              <a:path w="285750" h="150494">
                <a:moveTo>
                  <a:pt x="226837" y="150167"/>
                </a:moveTo>
                <a:lnTo>
                  <a:pt x="218112" y="150167"/>
                </a:lnTo>
                <a:lnTo>
                  <a:pt x="215731" y="150018"/>
                </a:lnTo>
                <a:lnTo>
                  <a:pt x="213940" y="149720"/>
                </a:lnTo>
                <a:lnTo>
                  <a:pt x="212159" y="149522"/>
                </a:lnTo>
                <a:lnTo>
                  <a:pt x="210816" y="149125"/>
                </a:lnTo>
                <a:lnTo>
                  <a:pt x="209025" y="147934"/>
                </a:lnTo>
                <a:lnTo>
                  <a:pt x="208530" y="147190"/>
                </a:lnTo>
                <a:lnTo>
                  <a:pt x="208441" y="144957"/>
                </a:lnTo>
                <a:lnTo>
                  <a:pt x="208587" y="144312"/>
                </a:lnTo>
                <a:lnTo>
                  <a:pt x="209178" y="143023"/>
                </a:lnTo>
                <a:lnTo>
                  <a:pt x="222427" y="109685"/>
                </a:lnTo>
                <a:lnTo>
                  <a:pt x="218112" y="104626"/>
                </a:lnTo>
                <a:lnTo>
                  <a:pt x="183727" y="13096"/>
                </a:lnTo>
                <a:lnTo>
                  <a:pt x="182831" y="10516"/>
                </a:lnTo>
                <a:lnTo>
                  <a:pt x="182481" y="8929"/>
                </a:lnTo>
                <a:lnTo>
                  <a:pt x="182453" y="5605"/>
                </a:lnTo>
                <a:lnTo>
                  <a:pt x="182831" y="4663"/>
                </a:lnTo>
                <a:lnTo>
                  <a:pt x="184622" y="3075"/>
                </a:lnTo>
                <a:lnTo>
                  <a:pt x="186108" y="2529"/>
                </a:lnTo>
                <a:lnTo>
                  <a:pt x="190280" y="1934"/>
                </a:lnTo>
                <a:lnTo>
                  <a:pt x="193109" y="1785"/>
                </a:lnTo>
                <a:lnTo>
                  <a:pt x="199853" y="1785"/>
                </a:lnTo>
                <a:lnTo>
                  <a:pt x="202329" y="1884"/>
                </a:lnTo>
                <a:lnTo>
                  <a:pt x="204120" y="2083"/>
                </a:lnTo>
                <a:lnTo>
                  <a:pt x="206006" y="2182"/>
                </a:lnTo>
                <a:lnTo>
                  <a:pt x="207444" y="2480"/>
                </a:lnTo>
                <a:lnTo>
                  <a:pt x="208435" y="2976"/>
                </a:lnTo>
                <a:lnTo>
                  <a:pt x="209530" y="3372"/>
                </a:lnTo>
                <a:lnTo>
                  <a:pt x="210321" y="4017"/>
                </a:lnTo>
                <a:lnTo>
                  <a:pt x="210816" y="4911"/>
                </a:lnTo>
                <a:lnTo>
                  <a:pt x="211373" y="5754"/>
                </a:lnTo>
                <a:lnTo>
                  <a:pt x="211959" y="7143"/>
                </a:lnTo>
                <a:lnTo>
                  <a:pt x="212454" y="8929"/>
                </a:lnTo>
                <a:lnTo>
                  <a:pt x="235971" y="75454"/>
                </a:lnTo>
                <a:lnTo>
                  <a:pt x="263231" y="75454"/>
                </a:lnTo>
                <a:lnTo>
                  <a:pt x="251592" y="109685"/>
                </a:lnTo>
                <a:lnTo>
                  <a:pt x="239543" y="144957"/>
                </a:lnTo>
                <a:lnTo>
                  <a:pt x="238943" y="146842"/>
                </a:lnTo>
                <a:lnTo>
                  <a:pt x="237162" y="148182"/>
                </a:lnTo>
                <a:lnTo>
                  <a:pt x="231209" y="149769"/>
                </a:lnTo>
                <a:lnTo>
                  <a:pt x="226837" y="150167"/>
                </a:lnTo>
                <a:close/>
              </a:path>
              <a:path w="285750" h="150494">
                <a:moveTo>
                  <a:pt x="263231" y="75454"/>
                </a:moveTo>
                <a:lnTo>
                  <a:pt x="236267" y="75454"/>
                </a:lnTo>
                <a:lnTo>
                  <a:pt x="257698" y="7589"/>
                </a:lnTo>
                <a:lnTo>
                  <a:pt x="258088" y="5605"/>
                </a:lnTo>
                <a:lnTo>
                  <a:pt x="267470" y="1785"/>
                </a:lnTo>
                <a:lnTo>
                  <a:pt x="274709" y="1785"/>
                </a:lnTo>
                <a:lnTo>
                  <a:pt x="277338" y="1934"/>
                </a:lnTo>
                <a:lnTo>
                  <a:pt x="281606" y="2529"/>
                </a:lnTo>
                <a:lnTo>
                  <a:pt x="283196" y="3125"/>
                </a:lnTo>
                <a:lnTo>
                  <a:pt x="284187" y="4017"/>
                </a:lnTo>
                <a:lnTo>
                  <a:pt x="285177" y="4812"/>
                </a:lnTo>
                <a:lnTo>
                  <a:pt x="285628" y="5804"/>
                </a:lnTo>
                <a:lnTo>
                  <a:pt x="285626" y="8929"/>
                </a:lnTo>
                <a:lnTo>
                  <a:pt x="285377" y="10268"/>
                </a:lnTo>
                <a:lnTo>
                  <a:pt x="284787" y="12054"/>
                </a:lnTo>
                <a:lnTo>
                  <a:pt x="263231" y="754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03868" y="1277278"/>
            <a:ext cx="817548" cy="157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32434" y="1600680"/>
            <a:ext cx="509316" cy="148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7203" y="2105952"/>
            <a:ext cx="2940964" cy="19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117" y="2389615"/>
            <a:ext cx="271780" cy="150495"/>
          </a:xfrm>
          <a:custGeom>
            <a:avLst/>
            <a:gdLst/>
            <a:ahLst/>
            <a:cxnLst/>
            <a:rect l="l" t="t" r="r" b="b"/>
            <a:pathLst>
              <a:path w="271779" h="150494">
                <a:moveTo>
                  <a:pt x="13195" y="148827"/>
                </a:moveTo>
                <a:lnTo>
                  <a:pt x="9524" y="148827"/>
                </a:lnTo>
                <a:lnTo>
                  <a:pt x="8037" y="148732"/>
                </a:lnTo>
                <a:lnTo>
                  <a:pt x="6845" y="148532"/>
                </a:lnTo>
                <a:lnTo>
                  <a:pt x="5655" y="148427"/>
                </a:lnTo>
                <a:lnTo>
                  <a:pt x="2331" y="146351"/>
                </a:lnTo>
                <a:lnTo>
                  <a:pt x="2331" y="43853"/>
                </a:lnTo>
                <a:lnTo>
                  <a:pt x="6845" y="41671"/>
                </a:lnTo>
                <a:lnTo>
                  <a:pt x="8037" y="41471"/>
                </a:lnTo>
                <a:lnTo>
                  <a:pt x="9524" y="41376"/>
                </a:lnTo>
                <a:lnTo>
                  <a:pt x="13195" y="41376"/>
                </a:lnTo>
                <a:lnTo>
                  <a:pt x="14734" y="41471"/>
                </a:lnTo>
                <a:lnTo>
                  <a:pt x="15924" y="41671"/>
                </a:lnTo>
                <a:lnTo>
                  <a:pt x="17115" y="41776"/>
                </a:lnTo>
                <a:lnTo>
                  <a:pt x="18057" y="41967"/>
                </a:lnTo>
                <a:lnTo>
                  <a:pt x="19447" y="42567"/>
                </a:lnTo>
                <a:lnTo>
                  <a:pt x="19943" y="42967"/>
                </a:lnTo>
                <a:lnTo>
                  <a:pt x="20240" y="43462"/>
                </a:lnTo>
                <a:lnTo>
                  <a:pt x="20537" y="43853"/>
                </a:lnTo>
                <a:lnTo>
                  <a:pt x="20687" y="44300"/>
                </a:lnTo>
                <a:lnTo>
                  <a:pt x="20687" y="145856"/>
                </a:lnTo>
                <a:lnTo>
                  <a:pt x="15924" y="148532"/>
                </a:lnTo>
                <a:lnTo>
                  <a:pt x="14734" y="148732"/>
                </a:lnTo>
                <a:lnTo>
                  <a:pt x="13195" y="148827"/>
                </a:lnTo>
                <a:close/>
              </a:path>
              <a:path w="271779" h="150494">
                <a:moveTo>
                  <a:pt x="15676" y="22031"/>
                </a:moveTo>
                <a:lnTo>
                  <a:pt x="6945" y="22031"/>
                </a:lnTo>
                <a:lnTo>
                  <a:pt x="3969" y="21278"/>
                </a:lnTo>
                <a:lnTo>
                  <a:pt x="2381" y="19792"/>
                </a:lnTo>
                <a:lnTo>
                  <a:pt x="793" y="18211"/>
                </a:lnTo>
                <a:lnTo>
                  <a:pt x="0" y="15325"/>
                </a:lnTo>
                <a:lnTo>
                  <a:pt x="54" y="6600"/>
                </a:lnTo>
                <a:lnTo>
                  <a:pt x="793" y="3867"/>
                </a:lnTo>
                <a:lnTo>
                  <a:pt x="4068" y="790"/>
                </a:lnTo>
                <a:lnTo>
                  <a:pt x="7094" y="0"/>
                </a:lnTo>
                <a:lnTo>
                  <a:pt x="15825" y="0"/>
                </a:lnTo>
                <a:lnTo>
                  <a:pt x="18802" y="742"/>
                </a:lnTo>
                <a:lnTo>
                  <a:pt x="21976" y="3724"/>
                </a:lnTo>
                <a:lnTo>
                  <a:pt x="22770" y="6600"/>
                </a:lnTo>
                <a:lnTo>
                  <a:pt x="22743" y="15325"/>
                </a:lnTo>
                <a:lnTo>
                  <a:pt x="21927" y="18211"/>
                </a:lnTo>
                <a:lnTo>
                  <a:pt x="18652" y="21278"/>
                </a:lnTo>
                <a:lnTo>
                  <a:pt x="15676" y="22031"/>
                </a:lnTo>
                <a:close/>
              </a:path>
              <a:path w="271779" h="150494">
                <a:moveTo>
                  <a:pt x="113053" y="135435"/>
                </a:moveTo>
                <a:lnTo>
                  <a:pt x="81830" y="135435"/>
                </a:lnTo>
                <a:lnTo>
                  <a:pt x="84658" y="135140"/>
                </a:lnTo>
                <a:lnTo>
                  <a:pt x="87138" y="134540"/>
                </a:lnTo>
                <a:lnTo>
                  <a:pt x="99491" y="122138"/>
                </a:lnTo>
                <a:lnTo>
                  <a:pt x="99491" y="116585"/>
                </a:lnTo>
                <a:lnTo>
                  <a:pt x="98747" y="114252"/>
                </a:lnTo>
                <a:lnTo>
                  <a:pt x="97258" y="112366"/>
                </a:lnTo>
                <a:lnTo>
                  <a:pt x="95869" y="110385"/>
                </a:lnTo>
                <a:lnTo>
                  <a:pt x="74339" y="99564"/>
                </a:lnTo>
                <a:lnTo>
                  <a:pt x="71164" y="98278"/>
                </a:lnTo>
                <a:lnTo>
                  <a:pt x="49038" y="74113"/>
                </a:lnTo>
                <a:lnTo>
                  <a:pt x="49038" y="65684"/>
                </a:lnTo>
                <a:lnTo>
                  <a:pt x="58266" y="48815"/>
                </a:lnTo>
                <a:lnTo>
                  <a:pt x="61341" y="46034"/>
                </a:lnTo>
                <a:lnTo>
                  <a:pt x="65161" y="43853"/>
                </a:lnTo>
                <a:lnTo>
                  <a:pt x="69725" y="42271"/>
                </a:lnTo>
                <a:lnTo>
                  <a:pt x="74290" y="40585"/>
                </a:lnTo>
                <a:lnTo>
                  <a:pt x="79598" y="39738"/>
                </a:lnTo>
                <a:lnTo>
                  <a:pt x="88328" y="39738"/>
                </a:lnTo>
                <a:lnTo>
                  <a:pt x="91008" y="39985"/>
                </a:lnTo>
                <a:lnTo>
                  <a:pt x="93686" y="40481"/>
                </a:lnTo>
                <a:lnTo>
                  <a:pt x="96366" y="40881"/>
                </a:lnTo>
                <a:lnTo>
                  <a:pt x="98796" y="41424"/>
                </a:lnTo>
                <a:lnTo>
                  <a:pt x="103162" y="42814"/>
                </a:lnTo>
                <a:lnTo>
                  <a:pt x="104997" y="43557"/>
                </a:lnTo>
                <a:lnTo>
                  <a:pt x="106486" y="44348"/>
                </a:lnTo>
                <a:lnTo>
                  <a:pt x="108074" y="45148"/>
                </a:lnTo>
                <a:lnTo>
                  <a:pt x="109214" y="45843"/>
                </a:lnTo>
                <a:lnTo>
                  <a:pt x="109909" y="46434"/>
                </a:lnTo>
                <a:lnTo>
                  <a:pt x="110703" y="47034"/>
                </a:lnTo>
                <a:lnTo>
                  <a:pt x="111248" y="47577"/>
                </a:lnTo>
                <a:lnTo>
                  <a:pt x="111546" y="48072"/>
                </a:lnTo>
                <a:lnTo>
                  <a:pt x="111844" y="48472"/>
                </a:lnTo>
                <a:lnTo>
                  <a:pt x="112042" y="48967"/>
                </a:lnTo>
                <a:lnTo>
                  <a:pt x="112340" y="50701"/>
                </a:lnTo>
                <a:lnTo>
                  <a:pt x="112538" y="52292"/>
                </a:lnTo>
                <a:lnTo>
                  <a:pt x="112588" y="54025"/>
                </a:lnTo>
                <a:lnTo>
                  <a:pt x="82326" y="54025"/>
                </a:lnTo>
                <a:lnTo>
                  <a:pt x="79548" y="54425"/>
                </a:lnTo>
                <a:lnTo>
                  <a:pt x="77167" y="55216"/>
                </a:lnTo>
                <a:lnTo>
                  <a:pt x="74786" y="55911"/>
                </a:lnTo>
                <a:lnTo>
                  <a:pt x="72850" y="56902"/>
                </a:lnTo>
                <a:lnTo>
                  <a:pt x="69838" y="59531"/>
                </a:lnTo>
                <a:lnTo>
                  <a:pt x="68733" y="61017"/>
                </a:lnTo>
                <a:lnTo>
                  <a:pt x="67146" y="64588"/>
                </a:lnTo>
                <a:lnTo>
                  <a:pt x="66749" y="66522"/>
                </a:lnTo>
                <a:lnTo>
                  <a:pt x="66749" y="71484"/>
                </a:lnTo>
                <a:lnTo>
                  <a:pt x="89024" y="87563"/>
                </a:lnTo>
                <a:lnTo>
                  <a:pt x="92198" y="88849"/>
                </a:lnTo>
                <a:lnTo>
                  <a:pt x="109760" y="98821"/>
                </a:lnTo>
                <a:lnTo>
                  <a:pt x="112141" y="101002"/>
                </a:lnTo>
                <a:lnTo>
                  <a:pt x="114076" y="103688"/>
                </a:lnTo>
                <a:lnTo>
                  <a:pt x="115564" y="106860"/>
                </a:lnTo>
                <a:lnTo>
                  <a:pt x="117053" y="109937"/>
                </a:lnTo>
                <a:lnTo>
                  <a:pt x="117797" y="113604"/>
                </a:lnTo>
                <a:lnTo>
                  <a:pt x="117797" y="123034"/>
                </a:lnTo>
                <a:lnTo>
                  <a:pt x="116804" y="127644"/>
                </a:lnTo>
                <a:lnTo>
                  <a:pt x="114233" y="132949"/>
                </a:lnTo>
                <a:lnTo>
                  <a:pt x="113053" y="135435"/>
                </a:lnTo>
                <a:close/>
              </a:path>
              <a:path w="271779" h="150494">
                <a:moveTo>
                  <a:pt x="110157" y="61769"/>
                </a:moveTo>
                <a:lnTo>
                  <a:pt x="109065" y="61769"/>
                </a:lnTo>
                <a:lnTo>
                  <a:pt x="108074" y="61369"/>
                </a:lnTo>
                <a:lnTo>
                  <a:pt x="105493" y="59778"/>
                </a:lnTo>
                <a:lnTo>
                  <a:pt x="103856" y="58940"/>
                </a:lnTo>
                <a:lnTo>
                  <a:pt x="101872" y="58045"/>
                </a:lnTo>
                <a:lnTo>
                  <a:pt x="99888" y="57054"/>
                </a:lnTo>
                <a:lnTo>
                  <a:pt x="97507" y="56159"/>
                </a:lnTo>
                <a:lnTo>
                  <a:pt x="94728" y="55368"/>
                </a:lnTo>
                <a:lnTo>
                  <a:pt x="92050" y="54473"/>
                </a:lnTo>
                <a:lnTo>
                  <a:pt x="88973" y="54025"/>
                </a:lnTo>
                <a:lnTo>
                  <a:pt x="112588" y="54025"/>
                </a:lnTo>
                <a:lnTo>
                  <a:pt x="112522" y="57054"/>
                </a:lnTo>
                <a:lnTo>
                  <a:pt x="112418" y="58045"/>
                </a:lnTo>
                <a:lnTo>
                  <a:pt x="112299" y="58940"/>
                </a:lnTo>
                <a:lnTo>
                  <a:pt x="112141" y="59531"/>
                </a:lnTo>
                <a:lnTo>
                  <a:pt x="111844" y="60131"/>
                </a:lnTo>
                <a:lnTo>
                  <a:pt x="111646" y="60721"/>
                </a:lnTo>
                <a:lnTo>
                  <a:pt x="111347" y="61169"/>
                </a:lnTo>
                <a:lnTo>
                  <a:pt x="110950" y="61464"/>
                </a:lnTo>
                <a:lnTo>
                  <a:pt x="110554" y="61664"/>
                </a:lnTo>
                <a:lnTo>
                  <a:pt x="110157" y="61769"/>
                </a:lnTo>
                <a:close/>
              </a:path>
              <a:path w="271779" h="150494">
                <a:moveTo>
                  <a:pt x="84112" y="150170"/>
                </a:moveTo>
                <a:lnTo>
                  <a:pt x="74786" y="150170"/>
                </a:lnTo>
                <a:lnTo>
                  <a:pt x="71363" y="149866"/>
                </a:lnTo>
                <a:lnTo>
                  <a:pt x="68088" y="149275"/>
                </a:lnTo>
                <a:lnTo>
                  <a:pt x="64913" y="148780"/>
                </a:lnTo>
                <a:lnTo>
                  <a:pt x="46779" y="130177"/>
                </a:lnTo>
                <a:lnTo>
                  <a:pt x="47004" y="128939"/>
                </a:lnTo>
                <a:lnTo>
                  <a:pt x="47202" y="128139"/>
                </a:lnTo>
                <a:lnTo>
                  <a:pt x="47600" y="126948"/>
                </a:lnTo>
                <a:lnTo>
                  <a:pt x="47897" y="126558"/>
                </a:lnTo>
                <a:lnTo>
                  <a:pt x="48294" y="126358"/>
                </a:lnTo>
                <a:lnTo>
                  <a:pt x="48790" y="126053"/>
                </a:lnTo>
                <a:lnTo>
                  <a:pt x="49287" y="125910"/>
                </a:lnTo>
                <a:lnTo>
                  <a:pt x="50576" y="125910"/>
                </a:lnTo>
                <a:lnTo>
                  <a:pt x="51767" y="126406"/>
                </a:lnTo>
                <a:lnTo>
                  <a:pt x="54941" y="128387"/>
                </a:lnTo>
                <a:lnTo>
                  <a:pt x="56927" y="129482"/>
                </a:lnTo>
                <a:lnTo>
                  <a:pt x="61689" y="131863"/>
                </a:lnTo>
                <a:lnTo>
                  <a:pt x="64466" y="132949"/>
                </a:lnTo>
                <a:lnTo>
                  <a:pt x="70817" y="134940"/>
                </a:lnTo>
                <a:lnTo>
                  <a:pt x="74488" y="135435"/>
                </a:lnTo>
                <a:lnTo>
                  <a:pt x="113053" y="135435"/>
                </a:lnTo>
                <a:lnTo>
                  <a:pt x="112935" y="135683"/>
                </a:lnTo>
                <a:lnTo>
                  <a:pt x="110256" y="139055"/>
                </a:lnTo>
                <a:lnTo>
                  <a:pt x="103311" y="144608"/>
                </a:lnTo>
                <a:lnTo>
                  <a:pt x="99144" y="146694"/>
                </a:lnTo>
                <a:lnTo>
                  <a:pt x="89420" y="149475"/>
                </a:lnTo>
                <a:lnTo>
                  <a:pt x="84112" y="150170"/>
                </a:lnTo>
                <a:close/>
              </a:path>
              <a:path w="271779" h="150494">
                <a:moveTo>
                  <a:pt x="198461" y="65188"/>
                </a:moveTo>
                <a:lnTo>
                  <a:pt x="196973" y="65188"/>
                </a:lnTo>
                <a:lnTo>
                  <a:pt x="196427" y="65036"/>
                </a:lnTo>
                <a:lnTo>
                  <a:pt x="193947" y="54673"/>
                </a:lnTo>
                <a:lnTo>
                  <a:pt x="194145" y="53578"/>
                </a:lnTo>
                <a:lnTo>
                  <a:pt x="201289" y="47177"/>
                </a:lnTo>
                <a:lnTo>
                  <a:pt x="203769" y="45786"/>
                </a:lnTo>
                <a:lnTo>
                  <a:pt x="206597" y="44595"/>
                </a:lnTo>
                <a:lnTo>
                  <a:pt x="209772" y="43605"/>
                </a:lnTo>
                <a:lnTo>
                  <a:pt x="213047" y="42519"/>
                </a:lnTo>
                <a:lnTo>
                  <a:pt x="216569" y="41624"/>
                </a:lnTo>
                <a:lnTo>
                  <a:pt x="220339" y="40928"/>
                </a:lnTo>
                <a:lnTo>
                  <a:pt x="224109" y="40138"/>
                </a:lnTo>
                <a:lnTo>
                  <a:pt x="227929" y="39738"/>
                </a:lnTo>
                <a:lnTo>
                  <a:pt x="239042" y="39738"/>
                </a:lnTo>
                <a:lnTo>
                  <a:pt x="245193" y="40585"/>
                </a:lnTo>
                <a:lnTo>
                  <a:pt x="250253" y="42271"/>
                </a:lnTo>
                <a:lnTo>
                  <a:pt x="255314" y="43853"/>
                </a:lnTo>
                <a:lnTo>
                  <a:pt x="259382" y="46234"/>
                </a:lnTo>
                <a:lnTo>
                  <a:pt x="262457" y="49415"/>
                </a:lnTo>
                <a:lnTo>
                  <a:pt x="265632" y="52587"/>
                </a:lnTo>
                <a:lnTo>
                  <a:pt x="266885" y="54768"/>
                </a:lnTo>
                <a:lnTo>
                  <a:pt x="225598" y="54768"/>
                </a:lnTo>
                <a:lnTo>
                  <a:pt x="221480" y="55311"/>
                </a:lnTo>
                <a:lnTo>
                  <a:pt x="199801" y="64646"/>
                </a:lnTo>
                <a:lnTo>
                  <a:pt x="198461" y="65188"/>
                </a:lnTo>
                <a:close/>
              </a:path>
              <a:path w="271779" h="150494">
                <a:moveTo>
                  <a:pt x="229814" y="150170"/>
                </a:moveTo>
                <a:lnTo>
                  <a:pt x="218504" y="150170"/>
                </a:lnTo>
                <a:lnTo>
                  <a:pt x="213741" y="149475"/>
                </a:lnTo>
                <a:lnTo>
                  <a:pt x="188936" y="124424"/>
                </a:lnTo>
                <a:lnTo>
                  <a:pt x="188936" y="114004"/>
                </a:lnTo>
                <a:lnTo>
                  <a:pt x="224506" y="86867"/>
                </a:lnTo>
                <a:lnTo>
                  <a:pt x="231501" y="86172"/>
                </a:lnTo>
                <a:lnTo>
                  <a:pt x="253081" y="86172"/>
                </a:lnTo>
                <a:lnTo>
                  <a:pt x="253081" y="74561"/>
                </a:lnTo>
                <a:lnTo>
                  <a:pt x="252684" y="71142"/>
                </a:lnTo>
                <a:lnTo>
                  <a:pt x="251097" y="65188"/>
                </a:lnTo>
                <a:lnTo>
                  <a:pt x="249758" y="62702"/>
                </a:lnTo>
                <a:lnTo>
                  <a:pt x="247872" y="60721"/>
                </a:lnTo>
                <a:lnTo>
                  <a:pt x="246086" y="58740"/>
                </a:lnTo>
                <a:lnTo>
                  <a:pt x="243754" y="57254"/>
                </a:lnTo>
                <a:lnTo>
                  <a:pt x="238000" y="55263"/>
                </a:lnTo>
                <a:lnTo>
                  <a:pt x="234428" y="54768"/>
                </a:lnTo>
                <a:lnTo>
                  <a:pt x="266885" y="54768"/>
                </a:lnTo>
                <a:lnTo>
                  <a:pt x="267914" y="56559"/>
                </a:lnTo>
                <a:lnTo>
                  <a:pt x="270693" y="65979"/>
                </a:lnTo>
                <a:lnTo>
                  <a:pt x="271350" y="71142"/>
                </a:lnTo>
                <a:lnTo>
                  <a:pt x="271387" y="99564"/>
                </a:lnTo>
                <a:lnTo>
                  <a:pt x="232394" y="99564"/>
                </a:lnTo>
                <a:lnTo>
                  <a:pt x="227979" y="100012"/>
                </a:lnTo>
                <a:lnTo>
                  <a:pt x="224209" y="100907"/>
                </a:lnTo>
                <a:lnTo>
                  <a:pt x="220537" y="101698"/>
                </a:lnTo>
                <a:lnTo>
                  <a:pt x="217461" y="102936"/>
                </a:lnTo>
                <a:lnTo>
                  <a:pt x="207837" y="115690"/>
                </a:lnTo>
                <a:lnTo>
                  <a:pt x="207837" y="123929"/>
                </a:lnTo>
                <a:lnTo>
                  <a:pt x="209475" y="128044"/>
                </a:lnTo>
                <a:lnTo>
                  <a:pt x="212749" y="131120"/>
                </a:lnTo>
                <a:lnTo>
                  <a:pt x="216122" y="134197"/>
                </a:lnTo>
                <a:lnTo>
                  <a:pt x="220786" y="135730"/>
                </a:lnTo>
                <a:lnTo>
                  <a:pt x="255201" y="135730"/>
                </a:lnTo>
                <a:lnTo>
                  <a:pt x="251246" y="140045"/>
                </a:lnTo>
                <a:lnTo>
                  <a:pt x="246335" y="143722"/>
                </a:lnTo>
                <a:lnTo>
                  <a:pt x="235520" y="148875"/>
                </a:lnTo>
                <a:lnTo>
                  <a:pt x="229814" y="150170"/>
                </a:lnTo>
                <a:close/>
              </a:path>
              <a:path w="271779" h="150494">
                <a:moveTo>
                  <a:pt x="255201" y="135730"/>
                </a:moveTo>
                <a:lnTo>
                  <a:pt x="231501" y="135730"/>
                </a:lnTo>
                <a:lnTo>
                  <a:pt x="235966" y="134540"/>
                </a:lnTo>
                <a:lnTo>
                  <a:pt x="240133" y="132159"/>
                </a:lnTo>
                <a:lnTo>
                  <a:pt x="244300" y="129682"/>
                </a:lnTo>
                <a:lnTo>
                  <a:pt x="248617" y="125910"/>
                </a:lnTo>
                <a:lnTo>
                  <a:pt x="253081" y="120852"/>
                </a:lnTo>
                <a:lnTo>
                  <a:pt x="253081" y="99564"/>
                </a:lnTo>
                <a:lnTo>
                  <a:pt x="271387" y="99564"/>
                </a:lnTo>
                <a:lnTo>
                  <a:pt x="271387" y="135283"/>
                </a:lnTo>
                <a:lnTo>
                  <a:pt x="255611" y="135283"/>
                </a:lnTo>
                <a:lnTo>
                  <a:pt x="255201" y="135730"/>
                </a:lnTo>
                <a:close/>
              </a:path>
              <a:path w="271779" h="150494">
                <a:moveTo>
                  <a:pt x="265484" y="148827"/>
                </a:moveTo>
                <a:lnTo>
                  <a:pt x="261614" y="148827"/>
                </a:lnTo>
                <a:lnTo>
                  <a:pt x="260076" y="148675"/>
                </a:lnTo>
                <a:lnTo>
                  <a:pt x="258886" y="148380"/>
                </a:lnTo>
                <a:lnTo>
                  <a:pt x="257695" y="148180"/>
                </a:lnTo>
                <a:lnTo>
                  <a:pt x="256851" y="147884"/>
                </a:lnTo>
                <a:lnTo>
                  <a:pt x="256356" y="147484"/>
                </a:lnTo>
                <a:lnTo>
                  <a:pt x="255860" y="146989"/>
                </a:lnTo>
                <a:lnTo>
                  <a:pt x="255611" y="146303"/>
                </a:lnTo>
                <a:lnTo>
                  <a:pt x="255611" y="135283"/>
                </a:lnTo>
                <a:lnTo>
                  <a:pt x="271387" y="135283"/>
                </a:lnTo>
                <a:lnTo>
                  <a:pt x="271387" y="146303"/>
                </a:lnTo>
                <a:lnTo>
                  <a:pt x="267964" y="148380"/>
                </a:lnTo>
                <a:lnTo>
                  <a:pt x="266971" y="148675"/>
                </a:lnTo>
                <a:lnTo>
                  <a:pt x="265484" y="148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80793" y="2381433"/>
            <a:ext cx="820299" cy="158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81131" y="2382176"/>
            <a:ext cx="1398162" cy="1961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42433" y="2934625"/>
            <a:ext cx="2204665" cy="196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24970" y="3210850"/>
            <a:ext cx="2824173" cy="196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26954" y="3487074"/>
            <a:ext cx="295910" cy="158115"/>
          </a:xfrm>
          <a:custGeom>
            <a:avLst/>
            <a:gdLst/>
            <a:ahLst/>
            <a:cxnLst/>
            <a:rect l="l" t="t" r="r" b="b"/>
            <a:pathLst>
              <a:path w="295910" h="158114">
                <a:moveTo>
                  <a:pt x="36165" y="49406"/>
                </a:moveTo>
                <a:lnTo>
                  <a:pt x="17710" y="49406"/>
                </a:lnTo>
                <a:lnTo>
                  <a:pt x="17809" y="24507"/>
                </a:lnTo>
                <a:lnTo>
                  <a:pt x="18007" y="24107"/>
                </a:lnTo>
                <a:lnTo>
                  <a:pt x="18305" y="23612"/>
                </a:lnTo>
                <a:lnTo>
                  <a:pt x="18802" y="23212"/>
                </a:lnTo>
                <a:lnTo>
                  <a:pt x="19496" y="22917"/>
                </a:lnTo>
                <a:lnTo>
                  <a:pt x="20289" y="22517"/>
                </a:lnTo>
                <a:lnTo>
                  <a:pt x="21282" y="22269"/>
                </a:lnTo>
                <a:lnTo>
                  <a:pt x="22473" y="22174"/>
                </a:lnTo>
                <a:lnTo>
                  <a:pt x="23663" y="21974"/>
                </a:lnTo>
                <a:lnTo>
                  <a:pt x="25151" y="21878"/>
                </a:lnTo>
                <a:lnTo>
                  <a:pt x="28724" y="21878"/>
                </a:lnTo>
                <a:lnTo>
                  <a:pt x="30212" y="21974"/>
                </a:lnTo>
                <a:lnTo>
                  <a:pt x="31402" y="22174"/>
                </a:lnTo>
                <a:lnTo>
                  <a:pt x="32593" y="22269"/>
                </a:lnTo>
                <a:lnTo>
                  <a:pt x="33536" y="22517"/>
                </a:lnTo>
                <a:lnTo>
                  <a:pt x="34230" y="22917"/>
                </a:lnTo>
                <a:lnTo>
                  <a:pt x="34925" y="23212"/>
                </a:lnTo>
                <a:lnTo>
                  <a:pt x="35421" y="23612"/>
                </a:lnTo>
                <a:lnTo>
                  <a:pt x="35718" y="24107"/>
                </a:lnTo>
                <a:lnTo>
                  <a:pt x="36016" y="24507"/>
                </a:lnTo>
                <a:lnTo>
                  <a:pt x="36165" y="24955"/>
                </a:lnTo>
                <a:lnTo>
                  <a:pt x="36165" y="49406"/>
                </a:lnTo>
                <a:close/>
              </a:path>
              <a:path w="295910" h="158114">
                <a:moveTo>
                  <a:pt x="63003" y="64588"/>
                </a:moveTo>
                <a:lnTo>
                  <a:pt x="2530" y="64588"/>
                </a:lnTo>
                <a:lnTo>
                  <a:pt x="1587" y="63998"/>
                </a:lnTo>
                <a:lnTo>
                  <a:pt x="892" y="62807"/>
                </a:lnTo>
                <a:lnTo>
                  <a:pt x="297" y="61617"/>
                </a:lnTo>
                <a:lnTo>
                  <a:pt x="0" y="59674"/>
                </a:lnTo>
                <a:lnTo>
                  <a:pt x="99" y="54473"/>
                </a:lnTo>
                <a:lnTo>
                  <a:pt x="496" y="52587"/>
                </a:lnTo>
                <a:lnTo>
                  <a:pt x="744" y="51787"/>
                </a:lnTo>
                <a:lnTo>
                  <a:pt x="1041" y="51196"/>
                </a:lnTo>
                <a:lnTo>
                  <a:pt x="1339" y="50501"/>
                </a:lnTo>
                <a:lnTo>
                  <a:pt x="1686" y="50053"/>
                </a:lnTo>
                <a:lnTo>
                  <a:pt x="2083" y="49853"/>
                </a:lnTo>
                <a:lnTo>
                  <a:pt x="2579" y="49558"/>
                </a:lnTo>
                <a:lnTo>
                  <a:pt x="3125" y="49406"/>
                </a:lnTo>
                <a:lnTo>
                  <a:pt x="62507" y="49406"/>
                </a:lnTo>
                <a:lnTo>
                  <a:pt x="63003" y="49558"/>
                </a:lnTo>
                <a:lnTo>
                  <a:pt x="63400" y="49853"/>
                </a:lnTo>
                <a:lnTo>
                  <a:pt x="63897" y="50053"/>
                </a:lnTo>
                <a:lnTo>
                  <a:pt x="64293" y="50501"/>
                </a:lnTo>
                <a:lnTo>
                  <a:pt x="64591" y="51196"/>
                </a:lnTo>
                <a:lnTo>
                  <a:pt x="64987" y="51787"/>
                </a:lnTo>
                <a:lnTo>
                  <a:pt x="65236" y="52587"/>
                </a:lnTo>
                <a:lnTo>
                  <a:pt x="65335" y="53578"/>
                </a:lnTo>
                <a:lnTo>
                  <a:pt x="65533" y="54473"/>
                </a:lnTo>
                <a:lnTo>
                  <a:pt x="65633" y="59674"/>
                </a:lnTo>
                <a:lnTo>
                  <a:pt x="65285" y="61617"/>
                </a:lnTo>
                <a:lnTo>
                  <a:pt x="63897" y="63998"/>
                </a:lnTo>
                <a:lnTo>
                  <a:pt x="63003" y="64588"/>
                </a:lnTo>
                <a:close/>
              </a:path>
              <a:path w="295910" h="158114">
                <a:moveTo>
                  <a:pt x="48815" y="157457"/>
                </a:moveTo>
                <a:lnTo>
                  <a:pt x="41870" y="157457"/>
                </a:lnTo>
                <a:lnTo>
                  <a:pt x="37405" y="156762"/>
                </a:lnTo>
                <a:lnTo>
                  <a:pt x="17710" y="129130"/>
                </a:lnTo>
                <a:lnTo>
                  <a:pt x="17710" y="64588"/>
                </a:lnTo>
                <a:lnTo>
                  <a:pt x="36165" y="64588"/>
                </a:lnTo>
                <a:lnTo>
                  <a:pt x="36165" y="127644"/>
                </a:lnTo>
                <a:lnTo>
                  <a:pt x="37157" y="132902"/>
                </a:lnTo>
                <a:lnTo>
                  <a:pt x="39141" y="136473"/>
                </a:lnTo>
                <a:lnTo>
                  <a:pt x="41224" y="139950"/>
                </a:lnTo>
                <a:lnTo>
                  <a:pt x="44896" y="141684"/>
                </a:lnTo>
                <a:lnTo>
                  <a:pt x="65302" y="141684"/>
                </a:lnTo>
                <a:lnTo>
                  <a:pt x="65335" y="141979"/>
                </a:lnTo>
                <a:lnTo>
                  <a:pt x="65523" y="142827"/>
                </a:lnTo>
                <a:lnTo>
                  <a:pt x="65633" y="147484"/>
                </a:lnTo>
                <a:lnTo>
                  <a:pt x="65484" y="149170"/>
                </a:lnTo>
                <a:lnTo>
                  <a:pt x="52238" y="157009"/>
                </a:lnTo>
                <a:lnTo>
                  <a:pt x="50551" y="157305"/>
                </a:lnTo>
                <a:lnTo>
                  <a:pt x="48815" y="157457"/>
                </a:lnTo>
                <a:close/>
              </a:path>
              <a:path w="295910" h="158114">
                <a:moveTo>
                  <a:pt x="65302" y="141684"/>
                </a:moveTo>
                <a:lnTo>
                  <a:pt x="51940" y="141684"/>
                </a:lnTo>
                <a:lnTo>
                  <a:pt x="53478" y="141531"/>
                </a:lnTo>
                <a:lnTo>
                  <a:pt x="54768" y="141236"/>
                </a:lnTo>
                <a:lnTo>
                  <a:pt x="58340" y="140198"/>
                </a:lnTo>
                <a:lnTo>
                  <a:pt x="60325" y="139455"/>
                </a:lnTo>
                <a:lnTo>
                  <a:pt x="61019" y="139150"/>
                </a:lnTo>
                <a:lnTo>
                  <a:pt x="61813" y="138759"/>
                </a:lnTo>
                <a:lnTo>
                  <a:pt x="62507" y="138559"/>
                </a:lnTo>
                <a:lnTo>
                  <a:pt x="63400" y="138559"/>
                </a:lnTo>
                <a:lnTo>
                  <a:pt x="63698" y="138655"/>
                </a:lnTo>
                <a:lnTo>
                  <a:pt x="63996" y="138855"/>
                </a:lnTo>
                <a:lnTo>
                  <a:pt x="64392" y="139055"/>
                </a:lnTo>
                <a:lnTo>
                  <a:pt x="64690" y="139398"/>
                </a:lnTo>
                <a:lnTo>
                  <a:pt x="65087" y="140388"/>
                </a:lnTo>
                <a:lnTo>
                  <a:pt x="65236" y="141084"/>
                </a:lnTo>
                <a:lnTo>
                  <a:pt x="65302" y="141684"/>
                </a:lnTo>
                <a:close/>
              </a:path>
              <a:path w="295910" h="158114">
                <a:moveTo>
                  <a:pt x="100930" y="156266"/>
                </a:moveTo>
                <a:lnTo>
                  <a:pt x="97259" y="156266"/>
                </a:lnTo>
                <a:lnTo>
                  <a:pt x="95770" y="156171"/>
                </a:lnTo>
                <a:lnTo>
                  <a:pt x="94580" y="155971"/>
                </a:lnTo>
                <a:lnTo>
                  <a:pt x="93389" y="155866"/>
                </a:lnTo>
                <a:lnTo>
                  <a:pt x="90066" y="153790"/>
                </a:lnTo>
                <a:lnTo>
                  <a:pt x="90066" y="2476"/>
                </a:lnTo>
                <a:lnTo>
                  <a:pt x="94580" y="295"/>
                </a:lnTo>
                <a:lnTo>
                  <a:pt x="95770" y="95"/>
                </a:lnTo>
                <a:lnTo>
                  <a:pt x="97259" y="0"/>
                </a:lnTo>
                <a:lnTo>
                  <a:pt x="100930" y="0"/>
                </a:lnTo>
                <a:lnTo>
                  <a:pt x="102467" y="95"/>
                </a:lnTo>
                <a:lnTo>
                  <a:pt x="103658" y="295"/>
                </a:lnTo>
                <a:lnTo>
                  <a:pt x="104848" y="400"/>
                </a:lnTo>
                <a:lnTo>
                  <a:pt x="105791" y="590"/>
                </a:lnTo>
                <a:lnTo>
                  <a:pt x="107180" y="1190"/>
                </a:lnTo>
                <a:lnTo>
                  <a:pt x="107676" y="1590"/>
                </a:lnTo>
                <a:lnTo>
                  <a:pt x="107974" y="2085"/>
                </a:lnTo>
                <a:lnTo>
                  <a:pt x="108272" y="2476"/>
                </a:lnTo>
                <a:lnTo>
                  <a:pt x="108420" y="2971"/>
                </a:lnTo>
                <a:lnTo>
                  <a:pt x="108420" y="63693"/>
                </a:lnTo>
                <a:lnTo>
                  <a:pt x="130892" y="63693"/>
                </a:lnTo>
                <a:lnTo>
                  <a:pt x="108420" y="82448"/>
                </a:lnTo>
                <a:lnTo>
                  <a:pt x="108420" y="153295"/>
                </a:lnTo>
                <a:lnTo>
                  <a:pt x="108272" y="153790"/>
                </a:lnTo>
                <a:lnTo>
                  <a:pt x="103658" y="155971"/>
                </a:lnTo>
                <a:lnTo>
                  <a:pt x="102467" y="156171"/>
                </a:lnTo>
                <a:lnTo>
                  <a:pt x="100930" y="156266"/>
                </a:lnTo>
                <a:close/>
              </a:path>
              <a:path w="295910" h="158114">
                <a:moveTo>
                  <a:pt x="130892" y="63693"/>
                </a:moveTo>
                <a:lnTo>
                  <a:pt x="108420" y="63693"/>
                </a:lnTo>
                <a:lnTo>
                  <a:pt x="113679" y="58140"/>
                </a:lnTo>
                <a:lnTo>
                  <a:pt x="118987" y="54025"/>
                </a:lnTo>
                <a:lnTo>
                  <a:pt x="124345" y="51349"/>
                </a:lnTo>
                <a:lnTo>
                  <a:pt x="129703" y="48567"/>
                </a:lnTo>
                <a:lnTo>
                  <a:pt x="135110" y="47177"/>
                </a:lnTo>
                <a:lnTo>
                  <a:pt x="147216" y="47177"/>
                </a:lnTo>
                <a:lnTo>
                  <a:pt x="152821" y="48320"/>
                </a:lnTo>
                <a:lnTo>
                  <a:pt x="161949" y="52882"/>
                </a:lnTo>
                <a:lnTo>
                  <a:pt x="165620" y="55959"/>
                </a:lnTo>
                <a:lnTo>
                  <a:pt x="168398" y="59826"/>
                </a:lnTo>
                <a:lnTo>
                  <a:pt x="171014" y="63255"/>
                </a:lnTo>
                <a:lnTo>
                  <a:pt x="132134" y="63255"/>
                </a:lnTo>
                <a:lnTo>
                  <a:pt x="130892" y="63693"/>
                </a:lnTo>
                <a:close/>
              </a:path>
              <a:path w="295910" h="158114">
                <a:moveTo>
                  <a:pt x="169142" y="156266"/>
                </a:moveTo>
                <a:lnTo>
                  <a:pt x="165471" y="156266"/>
                </a:lnTo>
                <a:lnTo>
                  <a:pt x="163934" y="156171"/>
                </a:lnTo>
                <a:lnTo>
                  <a:pt x="162743" y="155971"/>
                </a:lnTo>
                <a:lnTo>
                  <a:pt x="161553" y="155866"/>
                </a:lnTo>
                <a:lnTo>
                  <a:pt x="157981" y="153295"/>
                </a:lnTo>
                <a:lnTo>
                  <a:pt x="157981" y="88153"/>
                </a:lnTo>
                <a:lnTo>
                  <a:pt x="157534" y="83543"/>
                </a:lnTo>
                <a:lnTo>
                  <a:pt x="155748" y="76599"/>
                </a:lnTo>
                <a:lnTo>
                  <a:pt x="154458" y="73618"/>
                </a:lnTo>
                <a:lnTo>
                  <a:pt x="152771" y="71142"/>
                </a:lnTo>
                <a:lnTo>
                  <a:pt x="151085" y="68560"/>
                </a:lnTo>
                <a:lnTo>
                  <a:pt x="148852" y="66627"/>
                </a:lnTo>
                <a:lnTo>
                  <a:pt x="146074" y="65331"/>
                </a:lnTo>
                <a:lnTo>
                  <a:pt x="143395" y="63941"/>
                </a:lnTo>
                <a:lnTo>
                  <a:pt x="140270" y="63255"/>
                </a:lnTo>
                <a:lnTo>
                  <a:pt x="171014" y="63255"/>
                </a:lnTo>
                <a:lnTo>
                  <a:pt x="171276" y="63598"/>
                </a:lnTo>
                <a:lnTo>
                  <a:pt x="173309" y="68017"/>
                </a:lnTo>
                <a:lnTo>
                  <a:pt x="174500" y="73075"/>
                </a:lnTo>
                <a:lnTo>
                  <a:pt x="175790" y="78133"/>
                </a:lnTo>
                <a:lnTo>
                  <a:pt x="176357" y="83543"/>
                </a:lnTo>
                <a:lnTo>
                  <a:pt x="176435" y="153295"/>
                </a:lnTo>
                <a:lnTo>
                  <a:pt x="176286" y="153790"/>
                </a:lnTo>
                <a:lnTo>
                  <a:pt x="171821" y="155971"/>
                </a:lnTo>
                <a:lnTo>
                  <a:pt x="170631" y="156171"/>
                </a:lnTo>
                <a:lnTo>
                  <a:pt x="169142" y="156266"/>
                </a:lnTo>
                <a:close/>
              </a:path>
              <a:path w="295910" h="158114">
                <a:moveTo>
                  <a:pt x="258290" y="157609"/>
                </a:moveTo>
                <a:lnTo>
                  <a:pt x="245292" y="157609"/>
                </a:lnTo>
                <a:lnTo>
                  <a:pt x="238050" y="156466"/>
                </a:lnTo>
                <a:lnTo>
                  <a:pt x="206498" y="126796"/>
                </a:lnTo>
                <a:lnTo>
                  <a:pt x="203373" y="112013"/>
                </a:lnTo>
                <a:lnTo>
                  <a:pt x="203373" y="94354"/>
                </a:lnTo>
                <a:lnTo>
                  <a:pt x="220587" y="57349"/>
                </a:lnTo>
                <a:lnTo>
                  <a:pt x="244251" y="47177"/>
                </a:lnTo>
                <a:lnTo>
                  <a:pt x="259431" y="47177"/>
                </a:lnTo>
                <a:lnTo>
                  <a:pt x="266128" y="48463"/>
                </a:lnTo>
                <a:lnTo>
                  <a:pt x="271685" y="51044"/>
                </a:lnTo>
                <a:lnTo>
                  <a:pt x="277241" y="53530"/>
                </a:lnTo>
                <a:lnTo>
                  <a:pt x="281805" y="56949"/>
                </a:lnTo>
                <a:lnTo>
                  <a:pt x="285632" y="61617"/>
                </a:lnTo>
                <a:lnTo>
                  <a:pt x="246285" y="61617"/>
                </a:lnTo>
                <a:lnTo>
                  <a:pt x="242266" y="62502"/>
                </a:lnTo>
                <a:lnTo>
                  <a:pt x="238793" y="64293"/>
                </a:lnTo>
                <a:lnTo>
                  <a:pt x="235421" y="65979"/>
                </a:lnTo>
                <a:lnTo>
                  <a:pt x="232543" y="68265"/>
                </a:lnTo>
                <a:lnTo>
                  <a:pt x="222720" y="92716"/>
                </a:lnTo>
                <a:lnTo>
                  <a:pt x="295795" y="92716"/>
                </a:lnTo>
                <a:lnTo>
                  <a:pt x="295795" y="101050"/>
                </a:lnTo>
                <a:lnTo>
                  <a:pt x="295051" y="103136"/>
                </a:lnTo>
                <a:lnTo>
                  <a:pt x="293562" y="104327"/>
                </a:lnTo>
                <a:lnTo>
                  <a:pt x="292173" y="105517"/>
                </a:lnTo>
                <a:lnTo>
                  <a:pt x="290536" y="106108"/>
                </a:lnTo>
                <a:lnTo>
                  <a:pt x="222720" y="106108"/>
                </a:lnTo>
                <a:lnTo>
                  <a:pt x="222747" y="112013"/>
                </a:lnTo>
                <a:lnTo>
                  <a:pt x="249410" y="142722"/>
                </a:lnTo>
                <a:lnTo>
                  <a:pt x="291479" y="142722"/>
                </a:lnTo>
                <a:lnTo>
                  <a:pt x="291429" y="144017"/>
                </a:lnTo>
                <a:lnTo>
                  <a:pt x="278084" y="154180"/>
                </a:lnTo>
                <a:lnTo>
                  <a:pt x="274909" y="155076"/>
                </a:lnTo>
                <a:lnTo>
                  <a:pt x="271189" y="155866"/>
                </a:lnTo>
                <a:lnTo>
                  <a:pt x="262755" y="157257"/>
                </a:lnTo>
                <a:lnTo>
                  <a:pt x="258290" y="157609"/>
                </a:lnTo>
                <a:close/>
              </a:path>
              <a:path w="295910" h="158114">
                <a:moveTo>
                  <a:pt x="295795" y="92716"/>
                </a:moveTo>
                <a:lnTo>
                  <a:pt x="277192" y="92716"/>
                </a:lnTo>
                <a:lnTo>
                  <a:pt x="277489" y="82991"/>
                </a:lnTo>
                <a:lnTo>
                  <a:pt x="275356" y="75409"/>
                </a:lnTo>
                <a:lnTo>
                  <a:pt x="270792" y="69951"/>
                </a:lnTo>
                <a:lnTo>
                  <a:pt x="266327" y="64388"/>
                </a:lnTo>
                <a:lnTo>
                  <a:pt x="259679" y="61617"/>
                </a:lnTo>
                <a:lnTo>
                  <a:pt x="285632" y="61617"/>
                </a:lnTo>
                <a:lnTo>
                  <a:pt x="288949" y="65579"/>
                </a:lnTo>
                <a:lnTo>
                  <a:pt x="291578" y="70589"/>
                </a:lnTo>
                <a:lnTo>
                  <a:pt x="294952" y="82105"/>
                </a:lnTo>
                <a:lnTo>
                  <a:pt x="295795" y="88248"/>
                </a:lnTo>
                <a:lnTo>
                  <a:pt x="295795" y="92716"/>
                </a:lnTo>
                <a:close/>
              </a:path>
              <a:path w="295910" h="158114">
                <a:moveTo>
                  <a:pt x="291479" y="142722"/>
                </a:moveTo>
                <a:lnTo>
                  <a:pt x="260225" y="142722"/>
                </a:lnTo>
                <a:lnTo>
                  <a:pt x="264441" y="142331"/>
                </a:lnTo>
                <a:lnTo>
                  <a:pt x="271883" y="140741"/>
                </a:lnTo>
                <a:lnTo>
                  <a:pt x="275107" y="139845"/>
                </a:lnTo>
                <a:lnTo>
                  <a:pt x="277787" y="138855"/>
                </a:lnTo>
                <a:lnTo>
                  <a:pt x="280565" y="137864"/>
                </a:lnTo>
                <a:lnTo>
                  <a:pt x="282797" y="137016"/>
                </a:lnTo>
                <a:lnTo>
                  <a:pt x="284484" y="136321"/>
                </a:lnTo>
                <a:lnTo>
                  <a:pt x="286270" y="135530"/>
                </a:lnTo>
                <a:lnTo>
                  <a:pt x="287609" y="135130"/>
                </a:lnTo>
                <a:lnTo>
                  <a:pt x="288999" y="135130"/>
                </a:lnTo>
                <a:lnTo>
                  <a:pt x="289444" y="135283"/>
                </a:lnTo>
                <a:lnTo>
                  <a:pt x="289842" y="135578"/>
                </a:lnTo>
                <a:lnTo>
                  <a:pt x="290338" y="135778"/>
                </a:lnTo>
                <a:lnTo>
                  <a:pt x="290685" y="136131"/>
                </a:lnTo>
                <a:lnTo>
                  <a:pt x="291082" y="137121"/>
                </a:lnTo>
                <a:lnTo>
                  <a:pt x="291230" y="137864"/>
                </a:lnTo>
                <a:lnTo>
                  <a:pt x="291449" y="140198"/>
                </a:lnTo>
                <a:lnTo>
                  <a:pt x="291479" y="142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93369" y="3486331"/>
            <a:ext cx="2425637" cy="19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1967" y="2966894"/>
            <a:ext cx="73199" cy="950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9823" y="3155468"/>
            <a:ext cx="1219835" cy="1132205"/>
          </a:xfrm>
          <a:custGeom>
            <a:avLst/>
            <a:gdLst/>
            <a:ahLst/>
            <a:cxnLst/>
            <a:rect l="l" t="t" r="r" b="b"/>
            <a:pathLst>
              <a:path w="1219835" h="1132204">
                <a:moveTo>
                  <a:pt x="856198" y="1131597"/>
                </a:moveTo>
                <a:lnTo>
                  <a:pt x="0" y="660298"/>
                </a:lnTo>
                <a:lnTo>
                  <a:pt x="363599" y="0"/>
                </a:lnTo>
                <a:lnTo>
                  <a:pt x="1219797" y="471299"/>
                </a:lnTo>
                <a:lnTo>
                  <a:pt x="856198" y="1131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2194" y="3603568"/>
            <a:ext cx="1081405" cy="989965"/>
          </a:xfrm>
          <a:custGeom>
            <a:avLst/>
            <a:gdLst/>
            <a:ahLst/>
            <a:cxnLst/>
            <a:rect l="l" t="t" r="r" b="b"/>
            <a:pathLst>
              <a:path w="1081404" h="989964">
                <a:moveTo>
                  <a:pt x="799198" y="989698"/>
                </a:moveTo>
                <a:lnTo>
                  <a:pt x="0" y="636598"/>
                </a:lnTo>
                <a:lnTo>
                  <a:pt x="281699" y="0"/>
                </a:lnTo>
                <a:lnTo>
                  <a:pt x="1080897" y="353099"/>
                </a:lnTo>
                <a:lnTo>
                  <a:pt x="799198" y="989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6547" y="1291324"/>
            <a:ext cx="818515" cy="817244"/>
          </a:xfrm>
          <a:custGeom>
            <a:avLst/>
            <a:gdLst/>
            <a:ahLst/>
            <a:cxnLst/>
            <a:rect l="l" t="t" r="r" b="b"/>
            <a:pathLst>
              <a:path w="818514" h="817244">
                <a:moveTo>
                  <a:pt x="267599" y="816898"/>
                </a:moveTo>
                <a:lnTo>
                  <a:pt x="0" y="269399"/>
                </a:lnTo>
                <a:lnTo>
                  <a:pt x="550798" y="0"/>
                </a:lnTo>
                <a:lnTo>
                  <a:pt x="818398" y="547498"/>
                </a:lnTo>
                <a:lnTo>
                  <a:pt x="267599" y="8168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97626" y="1718931"/>
            <a:ext cx="1807210" cy="1229360"/>
          </a:xfrm>
          <a:custGeom>
            <a:avLst/>
            <a:gdLst/>
            <a:ahLst/>
            <a:cxnLst/>
            <a:rect l="l" t="t" r="r" b="b"/>
            <a:pathLst>
              <a:path w="1807210" h="1229360">
                <a:moveTo>
                  <a:pt x="1806891" y="1229087"/>
                </a:moveTo>
                <a:lnTo>
                  <a:pt x="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517590" y="2629818"/>
            <a:ext cx="687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point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94267" y="2765119"/>
            <a:ext cx="494665" cy="201930"/>
          </a:xfrm>
          <a:custGeom>
            <a:avLst/>
            <a:gdLst/>
            <a:ahLst/>
            <a:cxnLst/>
            <a:rect l="l" t="t" r="r" b="b"/>
            <a:pathLst>
              <a:path w="494664" h="201930">
                <a:moveTo>
                  <a:pt x="494199" y="0"/>
                </a:moveTo>
                <a:lnTo>
                  <a:pt x="0" y="20187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04717" y="2928344"/>
            <a:ext cx="110974" cy="808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748744" y="1469380"/>
            <a:ext cx="549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25423" y="1604694"/>
            <a:ext cx="494665" cy="201930"/>
          </a:xfrm>
          <a:custGeom>
            <a:avLst/>
            <a:gdLst/>
            <a:ahLst/>
            <a:cxnLst/>
            <a:rect l="l" t="t" r="r" b="b"/>
            <a:pathLst>
              <a:path w="494664" h="201930">
                <a:moveTo>
                  <a:pt x="494196" y="0"/>
                </a:moveTo>
                <a:lnTo>
                  <a:pt x="0" y="2018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35868" y="1767916"/>
            <a:ext cx="110979" cy="80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57126" y="2716694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73701" y="2169918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99408" y="2389482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86" y="281686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78925" y="2667044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53414" y="2399952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1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70543" y="246450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8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12819" y="215069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00853" y="1880036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43584" y="2217165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85865" y="1889956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703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65383" y="2167515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86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39871" y="1900426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61926" y="3021493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78501" y="2474717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04207" y="2694269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86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83725" y="2971843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58213" y="2704744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75342" y="276929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17619" y="245549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05652" y="2184835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48383" y="2521969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0665" y="2194755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703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70182" y="2472314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704"/>
                </a:moveTo>
                <a:lnTo>
                  <a:pt x="455686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44671" y="2205225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4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38126" y="2716694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54701" y="2169918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80407" y="2389482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86" y="281686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9925" y="2667044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34413" y="2399952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1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51542" y="246450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8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93819" y="215069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81852" y="1880036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24583" y="2217165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66865" y="1889956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703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46382" y="2167515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86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20871" y="1900426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95325" y="2869094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3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11900" y="2322317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37594" y="2541869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70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17119" y="2819444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29" h="314960">
                <a:moveTo>
                  <a:pt x="0" y="314699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91612" y="2552344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706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08744" y="261689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51018" y="230309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39044" y="2032435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81782" y="2369565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86" y="28170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24069" y="2042355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70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903569" y="2319915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29" h="314960">
                <a:moveTo>
                  <a:pt x="0" y="314704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78070" y="2052825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28527" y="2945294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45102" y="2398517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70808" y="2618069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50326" y="2895644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24814" y="2628544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41943" y="269309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284210" y="237929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72253" y="2108635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50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14984" y="2445765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8" y="28170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57266" y="2118555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36783" y="2396115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704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11272" y="2129025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33326" y="2183293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98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49901" y="1636519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75608" y="1856083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686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155125" y="2133643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29614" y="1866553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146743" y="1931106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89019" y="1617291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77053" y="1346637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628696" y="1657024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701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62065" y="1356557"/>
            <a:ext cx="521970" cy="281940"/>
          </a:xfrm>
          <a:custGeom>
            <a:avLst/>
            <a:gdLst/>
            <a:ahLst/>
            <a:cxnLst/>
            <a:rect l="l" t="t" r="r" b="b"/>
            <a:pathLst>
              <a:path w="521969" h="281939">
                <a:moveTo>
                  <a:pt x="0" y="0"/>
                </a:moveTo>
                <a:lnTo>
                  <a:pt x="521703" y="2816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141583" y="1634116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86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16071" y="1367027"/>
            <a:ext cx="455930" cy="314960"/>
          </a:xfrm>
          <a:custGeom>
            <a:avLst/>
            <a:gdLst/>
            <a:ahLst/>
            <a:cxnLst/>
            <a:rect l="l" t="t" r="r" b="b"/>
            <a:pathLst>
              <a:path w="455930" h="314960">
                <a:moveTo>
                  <a:pt x="0" y="314699"/>
                </a:moveTo>
                <a:lnTo>
                  <a:pt x="4556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>
            <a:spLocks noGrp="1"/>
          </p:cNvSpPr>
          <p:nvPr>
            <p:ph type="title"/>
          </p:nvPr>
        </p:nvSpPr>
        <p:spPr>
          <a:xfrm>
            <a:off x="530223" y="378137"/>
            <a:ext cx="74034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3D Object Detection: </a:t>
            </a:r>
            <a:r>
              <a:rPr sz="3000" spc="-10" dirty="0">
                <a:solidFill>
                  <a:srgbClr val="000000"/>
                </a:solidFill>
              </a:rPr>
              <a:t>Simple </a:t>
            </a:r>
            <a:r>
              <a:rPr sz="3000" spc="-5" dirty="0">
                <a:solidFill>
                  <a:srgbClr val="000000"/>
                </a:solidFill>
              </a:rPr>
              <a:t>Camera</a:t>
            </a:r>
            <a:r>
              <a:rPr sz="3000" spc="-80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Model</a:t>
            </a:r>
            <a:endParaRPr sz="3000"/>
          </a:p>
        </p:txBody>
      </p:sp>
      <p:sp>
        <p:nvSpPr>
          <p:cNvPr id="100" name="object 100"/>
          <p:cNvSpPr txBox="1"/>
          <p:nvPr/>
        </p:nvSpPr>
        <p:spPr>
          <a:xfrm>
            <a:off x="2659923" y="3774978"/>
            <a:ext cx="993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84937" y="3275878"/>
            <a:ext cx="13188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35052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camera  viewing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frustrum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749092" y="4046766"/>
            <a:ext cx="873760" cy="283845"/>
          </a:xfrm>
          <a:custGeom>
            <a:avLst/>
            <a:gdLst/>
            <a:ahLst/>
            <a:cxnLst/>
            <a:rect l="l" t="t" r="r" b="b"/>
            <a:pathLst>
              <a:path w="873760" h="283845">
                <a:moveTo>
                  <a:pt x="0" y="283799"/>
                </a:moveTo>
                <a:lnTo>
                  <a:pt x="0" y="299"/>
                </a:lnTo>
                <a:lnTo>
                  <a:pt x="873598" y="0"/>
                </a:lnTo>
                <a:lnTo>
                  <a:pt x="873598" y="283499"/>
                </a:lnTo>
                <a:lnTo>
                  <a:pt x="0" y="28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3822824" y="3905375"/>
            <a:ext cx="618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camera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641967" y="4410545"/>
            <a:ext cx="443103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666666"/>
                </a:solidFill>
                <a:latin typeface="Arial"/>
                <a:cs typeface="Arial"/>
              </a:rPr>
              <a:t>Image </a:t>
            </a:r>
            <a:r>
              <a:rPr sz="1000" dirty="0">
                <a:solidFill>
                  <a:srgbClr val="666666"/>
                </a:solidFill>
                <a:latin typeface="Arial"/>
                <a:cs typeface="Arial"/>
              </a:rPr>
              <a:t>source:</a:t>
            </a:r>
            <a:r>
              <a:rPr sz="1000" spc="65" dirty="0">
                <a:solidFill>
                  <a:srgbClr val="666666"/>
                </a:solidFill>
                <a:latin typeface="Arial"/>
                <a:cs typeface="Arial"/>
                <a:hlinkClick r:id="rId16"/>
              </a:rPr>
              <a:t> </a:t>
            </a:r>
            <a:r>
              <a:rPr sz="1000" spc="-10" dirty="0">
                <a:solidFill>
                  <a:srgbClr val="666666"/>
                </a:solidFill>
                <a:latin typeface="Arial"/>
                <a:cs typeface="Arial"/>
                <a:hlinkClick r:id="rId16"/>
              </a:rPr>
              <a:t>https://www.pcmag.com/encyclopedia_images/_FRUSTUM.GIF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891249" y="4713440"/>
            <a:ext cx="43751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3" y="378137"/>
            <a:ext cx="68795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3D Object Detection: </a:t>
            </a:r>
            <a:r>
              <a:rPr sz="3000" dirty="0">
                <a:latin typeface="Arial"/>
                <a:cs typeface="Arial"/>
              </a:rPr>
              <a:t>Monocular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Camera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8825" y="3797297"/>
            <a:ext cx="55244" cy="15875"/>
          </a:xfrm>
          <a:custGeom>
            <a:avLst/>
            <a:gdLst/>
            <a:ahLst/>
            <a:cxnLst/>
            <a:rect l="l" t="t" r="r" b="b"/>
            <a:pathLst>
              <a:path w="55244" h="15875">
                <a:moveTo>
                  <a:pt x="51892" y="15329"/>
                </a:moveTo>
                <a:lnTo>
                  <a:pt x="2629" y="15329"/>
                </a:lnTo>
                <a:lnTo>
                  <a:pt x="1587" y="14783"/>
                </a:lnTo>
                <a:lnTo>
                  <a:pt x="893" y="13692"/>
                </a:lnTo>
                <a:lnTo>
                  <a:pt x="298" y="12502"/>
                </a:lnTo>
                <a:lnTo>
                  <a:pt x="0" y="10467"/>
                </a:lnTo>
                <a:lnTo>
                  <a:pt x="0" y="4812"/>
                </a:lnTo>
                <a:lnTo>
                  <a:pt x="298" y="2877"/>
                </a:lnTo>
                <a:lnTo>
                  <a:pt x="980" y="1637"/>
                </a:lnTo>
                <a:lnTo>
                  <a:pt x="1587" y="595"/>
                </a:lnTo>
                <a:lnTo>
                  <a:pt x="2629" y="0"/>
                </a:lnTo>
                <a:lnTo>
                  <a:pt x="51196" y="0"/>
                </a:lnTo>
                <a:lnTo>
                  <a:pt x="51742" y="149"/>
                </a:lnTo>
                <a:lnTo>
                  <a:pt x="52238" y="446"/>
                </a:lnTo>
                <a:lnTo>
                  <a:pt x="52735" y="645"/>
                </a:lnTo>
                <a:lnTo>
                  <a:pt x="53132" y="1042"/>
                </a:lnTo>
                <a:lnTo>
                  <a:pt x="53429" y="1637"/>
                </a:lnTo>
                <a:lnTo>
                  <a:pt x="53826" y="2232"/>
                </a:lnTo>
                <a:lnTo>
                  <a:pt x="54123" y="3027"/>
                </a:lnTo>
                <a:lnTo>
                  <a:pt x="54520" y="5011"/>
                </a:lnTo>
                <a:lnTo>
                  <a:pt x="54620" y="10467"/>
                </a:lnTo>
                <a:lnTo>
                  <a:pt x="54273" y="12502"/>
                </a:lnTo>
                <a:lnTo>
                  <a:pt x="53578" y="13692"/>
                </a:lnTo>
                <a:lnTo>
                  <a:pt x="52883" y="14783"/>
                </a:lnTo>
                <a:lnTo>
                  <a:pt x="51892" y="15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600" y="3705769"/>
            <a:ext cx="4675086" cy="196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8825" y="4073521"/>
            <a:ext cx="55244" cy="15875"/>
          </a:xfrm>
          <a:custGeom>
            <a:avLst/>
            <a:gdLst/>
            <a:ahLst/>
            <a:cxnLst/>
            <a:rect l="l" t="t" r="r" b="b"/>
            <a:pathLst>
              <a:path w="55244" h="15875">
                <a:moveTo>
                  <a:pt x="51892" y="15329"/>
                </a:moveTo>
                <a:lnTo>
                  <a:pt x="2629" y="15329"/>
                </a:lnTo>
                <a:lnTo>
                  <a:pt x="1587" y="14783"/>
                </a:lnTo>
                <a:lnTo>
                  <a:pt x="893" y="13693"/>
                </a:lnTo>
                <a:lnTo>
                  <a:pt x="298" y="12502"/>
                </a:lnTo>
                <a:lnTo>
                  <a:pt x="0" y="10467"/>
                </a:lnTo>
                <a:lnTo>
                  <a:pt x="0" y="4812"/>
                </a:lnTo>
                <a:lnTo>
                  <a:pt x="298" y="2877"/>
                </a:lnTo>
                <a:lnTo>
                  <a:pt x="980" y="1637"/>
                </a:lnTo>
                <a:lnTo>
                  <a:pt x="1587" y="595"/>
                </a:lnTo>
                <a:lnTo>
                  <a:pt x="2629" y="0"/>
                </a:lnTo>
                <a:lnTo>
                  <a:pt x="51196" y="0"/>
                </a:lnTo>
                <a:lnTo>
                  <a:pt x="51742" y="149"/>
                </a:lnTo>
                <a:lnTo>
                  <a:pt x="52238" y="446"/>
                </a:lnTo>
                <a:lnTo>
                  <a:pt x="52735" y="645"/>
                </a:lnTo>
                <a:lnTo>
                  <a:pt x="53132" y="1042"/>
                </a:lnTo>
                <a:lnTo>
                  <a:pt x="53429" y="1637"/>
                </a:lnTo>
                <a:lnTo>
                  <a:pt x="53826" y="2232"/>
                </a:lnTo>
                <a:lnTo>
                  <a:pt x="54123" y="3027"/>
                </a:lnTo>
                <a:lnTo>
                  <a:pt x="54520" y="5011"/>
                </a:lnTo>
                <a:lnTo>
                  <a:pt x="54620" y="10467"/>
                </a:lnTo>
                <a:lnTo>
                  <a:pt x="54273" y="12502"/>
                </a:lnTo>
                <a:lnTo>
                  <a:pt x="53578" y="13693"/>
                </a:lnTo>
                <a:lnTo>
                  <a:pt x="52883" y="14783"/>
                </a:lnTo>
                <a:lnTo>
                  <a:pt x="51892" y="15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1192" y="3981993"/>
            <a:ext cx="6236496" cy="19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24" y="1025922"/>
            <a:ext cx="3150993" cy="2582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3038" y="1722855"/>
            <a:ext cx="2861026" cy="1214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30240" y="4289130"/>
            <a:ext cx="36703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212121"/>
                </a:solidFill>
                <a:latin typeface="Arial"/>
                <a:cs typeface="Arial"/>
              </a:rPr>
              <a:t>Chen, Xiaozhi, Kaustav Kundu, Ziyu Zhang, Huimin </a:t>
            </a:r>
            <a:r>
              <a:rPr sz="800" dirty="0">
                <a:solidFill>
                  <a:srgbClr val="212121"/>
                </a:solidFill>
                <a:latin typeface="Arial"/>
                <a:cs typeface="Arial"/>
              </a:rPr>
              <a:t>Ma, </a:t>
            </a:r>
            <a:r>
              <a:rPr sz="800" spc="-5" dirty="0">
                <a:solidFill>
                  <a:srgbClr val="212121"/>
                </a:solidFill>
                <a:latin typeface="Arial"/>
                <a:cs typeface="Arial"/>
              </a:rPr>
              <a:t>Sanja </a:t>
            </a:r>
            <a:r>
              <a:rPr sz="800" spc="-10" dirty="0">
                <a:solidFill>
                  <a:srgbClr val="212121"/>
                </a:solidFill>
                <a:latin typeface="Arial"/>
                <a:cs typeface="Arial"/>
              </a:rPr>
              <a:t>Fidler, </a:t>
            </a:r>
            <a:r>
              <a:rPr sz="800" spc="-5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8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"/>
                <a:cs typeface="Arial"/>
              </a:rPr>
              <a:t>Raquel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0240" y="4422578"/>
            <a:ext cx="354393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solidFill>
                  <a:srgbClr val="212121"/>
                </a:solidFill>
                <a:latin typeface="Arial"/>
                <a:cs typeface="Arial"/>
              </a:rPr>
              <a:t>Urtasun. "Monocular 3d object detection for autonomous driving." CVPR</a:t>
            </a:r>
            <a:r>
              <a:rPr sz="8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"/>
                <a:cs typeface="Arial"/>
              </a:rPr>
              <a:t>2016.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2399" y="4713440"/>
            <a:ext cx="45593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95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01592" y="1750846"/>
            <a:ext cx="1870710" cy="965835"/>
          </a:xfrm>
          <a:prstGeom prst="rect">
            <a:avLst/>
          </a:prstGeom>
          <a:solidFill>
            <a:srgbClr val="FBE4CD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13081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Faster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R-CNN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166084"/>
            <a:ext cx="35121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3D </a:t>
            </a:r>
            <a:r>
              <a:rPr sz="3000" spc="-10" dirty="0">
                <a:solidFill>
                  <a:srgbClr val="000000"/>
                </a:solidFill>
              </a:rPr>
              <a:t>Shape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Prediction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485067" y="1583996"/>
            <a:ext cx="2319470" cy="26330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6769" y="1583996"/>
            <a:ext cx="2791649" cy="2633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9873" y="776804"/>
            <a:ext cx="1270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6364" marR="5080" indent="-11430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Pointclou</a:t>
            </a:r>
            <a:r>
              <a:rPr sz="1800" b="1" spc="1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:  V x 3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float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7299" y="776804"/>
            <a:ext cx="1688464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Voxel</a:t>
            </a:r>
            <a:r>
              <a:rPr sz="1800" spc="-2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D x D x D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binary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5931" y="776804"/>
            <a:ext cx="1977389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Mesh</a:t>
            </a:r>
            <a:r>
              <a:rPr sz="180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V x 3 </a:t>
            </a:r>
            <a:r>
              <a:rPr sz="1800" spc="-5" dirty="0">
                <a:latin typeface="Arial"/>
                <a:cs typeface="Arial"/>
              </a:rPr>
              <a:t>float, </a:t>
            </a:r>
            <a:r>
              <a:rPr sz="1800" dirty="0">
                <a:latin typeface="Arial"/>
                <a:cs typeface="Arial"/>
              </a:rPr>
              <a:t>F x 3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12365" y="1599421"/>
            <a:ext cx="2974597" cy="25496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774" y="4286031"/>
            <a:ext cx="2562225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Choy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et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al,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“3D-R2N2: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Unified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Approach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for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Single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and  </a:t>
            </a:r>
            <a:r>
              <a:rPr sz="800" dirty="0">
                <a:latin typeface="Arial"/>
                <a:cs typeface="Arial"/>
              </a:rPr>
              <a:t>Multi-view </a:t>
            </a:r>
            <a:r>
              <a:rPr sz="800" spc="-5" dirty="0">
                <a:latin typeface="Arial"/>
                <a:cs typeface="Arial"/>
              </a:rPr>
              <a:t>3D Object Reconstruction”, ECCV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85099" y="4713440"/>
            <a:ext cx="43053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1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9272" y="4286031"/>
            <a:ext cx="2566035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Fan et al, </a:t>
            </a:r>
            <a:r>
              <a:rPr sz="800" dirty="0">
                <a:latin typeface="Arial"/>
                <a:cs typeface="Arial"/>
              </a:rPr>
              <a:t>“A </a:t>
            </a:r>
            <a:r>
              <a:rPr sz="800" spc="-5" dirty="0">
                <a:latin typeface="Arial"/>
                <a:cs typeface="Arial"/>
              </a:rPr>
              <a:t>Point Set Generation Network for 3D Object  Reconstruction from </a:t>
            </a:r>
            <a:r>
              <a:rPr sz="800" dirty="0">
                <a:latin typeface="Arial"/>
                <a:cs typeface="Arial"/>
              </a:rPr>
              <a:t>a </a:t>
            </a:r>
            <a:r>
              <a:rPr sz="800" spc="-5" dirty="0">
                <a:latin typeface="Arial"/>
                <a:cs typeface="Arial"/>
              </a:rPr>
              <a:t>Single Image”, CVPR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0615" y="4254980"/>
            <a:ext cx="212725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15" dirty="0">
                <a:latin typeface="Arial"/>
                <a:cs typeface="Arial"/>
              </a:rPr>
              <a:t>Wang </a:t>
            </a:r>
            <a:r>
              <a:rPr sz="800" spc="-5" dirty="0">
                <a:latin typeface="Arial"/>
                <a:cs typeface="Arial"/>
              </a:rPr>
              <a:t>et al, </a:t>
            </a:r>
            <a:r>
              <a:rPr sz="800" dirty="0">
                <a:latin typeface="Arial"/>
                <a:cs typeface="Arial"/>
              </a:rPr>
              <a:t>“Pixel2Mesh: </a:t>
            </a:r>
            <a:r>
              <a:rPr sz="800" spc="-5" dirty="0">
                <a:latin typeface="Arial"/>
                <a:cs typeface="Arial"/>
              </a:rPr>
              <a:t>Generating 3D </a:t>
            </a:r>
            <a:r>
              <a:rPr sz="800" dirty="0">
                <a:latin typeface="Arial"/>
                <a:cs typeface="Arial"/>
              </a:rPr>
              <a:t>Mesh  Models </a:t>
            </a:r>
            <a:r>
              <a:rPr sz="800" spc="-5" dirty="0">
                <a:latin typeface="Arial"/>
                <a:cs typeface="Arial"/>
              </a:rPr>
              <a:t>from Single RGB Images”, ECCV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5930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Recap: Lots of </a:t>
            </a:r>
            <a:r>
              <a:rPr sz="2800" dirty="0">
                <a:solidFill>
                  <a:srgbClr val="000000"/>
                </a:solidFill>
              </a:rPr>
              <a:t>computer vision</a:t>
            </a:r>
            <a:r>
              <a:rPr sz="2800" spc="-9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tasks!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8174" y="1701034"/>
            <a:ext cx="2093695" cy="18122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4471" y="1083187"/>
            <a:ext cx="16757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1652" y="930787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Semantic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3833" y="989212"/>
            <a:ext cx="1182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Object  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8990" y="910863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474" y="3593495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3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37765" y="1743171"/>
            <a:ext cx="2093695" cy="1798496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7411" y="1743171"/>
            <a:ext cx="2106870" cy="1812296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478726" y="37749"/>
                </a:moveTo>
                <a:lnTo>
                  <a:pt x="294449" y="37749"/>
                </a:lnTo>
                <a:lnTo>
                  <a:pt x="323699" y="12574"/>
                </a:lnTo>
                <a:lnTo>
                  <a:pt x="424274" y="0"/>
                </a:lnTo>
                <a:lnTo>
                  <a:pt x="478726" y="37749"/>
                </a:lnTo>
                <a:close/>
              </a:path>
              <a:path w="706120" h="1053464">
                <a:moveTo>
                  <a:pt x="591612" y="54524"/>
                </a:moveTo>
                <a:lnTo>
                  <a:pt x="502924" y="54524"/>
                </a:lnTo>
                <a:lnTo>
                  <a:pt x="544973" y="18874"/>
                </a:lnTo>
                <a:lnTo>
                  <a:pt x="591612" y="54524"/>
                </a:lnTo>
                <a:close/>
              </a:path>
              <a:path w="706120" h="1053464">
                <a:moveTo>
                  <a:pt x="669954" y="507673"/>
                </a:moveTo>
                <a:lnTo>
                  <a:pt x="181049" y="507673"/>
                </a:lnTo>
                <a:lnTo>
                  <a:pt x="230424" y="390199"/>
                </a:lnTo>
                <a:lnTo>
                  <a:pt x="153624" y="306274"/>
                </a:lnTo>
                <a:lnTo>
                  <a:pt x="201174" y="138449"/>
                </a:lnTo>
                <a:lnTo>
                  <a:pt x="175574" y="94399"/>
                </a:lnTo>
                <a:lnTo>
                  <a:pt x="201174" y="23074"/>
                </a:lnTo>
                <a:lnTo>
                  <a:pt x="294449" y="37749"/>
                </a:lnTo>
                <a:lnTo>
                  <a:pt x="478726" y="37749"/>
                </a:lnTo>
                <a:lnTo>
                  <a:pt x="502924" y="54524"/>
                </a:lnTo>
                <a:lnTo>
                  <a:pt x="591612" y="54524"/>
                </a:lnTo>
                <a:lnTo>
                  <a:pt x="605348" y="65024"/>
                </a:lnTo>
                <a:lnTo>
                  <a:pt x="596198" y="148949"/>
                </a:lnTo>
                <a:lnTo>
                  <a:pt x="612648" y="209774"/>
                </a:lnTo>
                <a:lnTo>
                  <a:pt x="662023" y="260124"/>
                </a:lnTo>
                <a:lnTo>
                  <a:pt x="638248" y="335649"/>
                </a:lnTo>
                <a:lnTo>
                  <a:pt x="660198" y="356624"/>
                </a:lnTo>
                <a:lnTo>
                  <a:pt x="669954" y="507673"/>
                </a:lnTo>
                <a:close/>
              </a:path>
              <a:path w="706120" h="1053464">
                <a:moveTo>
                  <a:pt x="107899" y="629348"/>
                </a:moveTo>
                <a:lnTo>
                  <a:pt x="0" y="572723"/>
                </a:lnTo>
                <a:lnTo>
                  <a:pt x="7324" y="396474"/>
                </a:lnTo>
                <a:lnTo>
                  <a:pt x="62174" y="383899"/>
                </a:lnTo>
                <a:lnTo>
                  <a:pt x="181049" y="507673"/>
                </a:lnTo>
                <a:lnTo>
                  <a:pt x="669954" y="507673"/>
                </a:lnTo>
                <a:lnTo>
                  <a:pt x="671173" y="526548"/>
                </a:lnTo>
                <a:lnTo>
                  <a:pt x="705923" y="593698"/>
                </a:lnTo>
                <a:lnTo>
                  <a:pt x="689225" y="614673"/>
                </a:lnTo>
                <a:lnTo>
                  <a:pt x="208474" y="614673"/>
                </a:lnTo>
                <a:lnTo>
                  <a:pt x="107899" y="629348"/>
                </a:lnTo>
                <a:close/>
              </a:path>
              <a:path w="706120" h="1053464">
                <a:moveTo>
                  <a:pt x="166424" y="1053122"/>
                </a:moveTo>
                <a:lnTo>
                  <a:pt x="202999" y="952423"/>
                </a:lnTo>
                <a:lnTo>
                  <a:pt x="173749" y="774098"/>
                </a:lnTo>
                <a:lnTo>
                  <a:pt x="208474" y="614673"/>
                </a:lnTo>
                <a:lnTo>
                  <a:pt x="689225" y="614673"/>
                </a:lnTo>
                <a:lnTo>
                  <a:pt x="629098" y="690198"/>
                </a:lnTo>
                <a:lnTo>
                  <a:pt x="660198" y="797173"/>
                </a:lnTo>
                <a:lnTo>
                  <a:pt x="655172" y="809773"/>
                </a:lnTo>
                <a:lnTo>
                  <a:pt x="466349" y="809773"/>
                </a:lnTo>
                <a:lnTo>
                  <a:pt x="358449" y="816048"/>
                </a:lnTo>
                <a:lnTo>
                  <a:pt x="301749" y="870623"/>
                </a:lnTo>
                <a:lnTo>
                  <a:pt x="340149" y="1051022"/>
                </a:lnTo>
                <a:lnTo>
                  <a:pt x="166424" y="1053122"/>
                </a:lnTo>
                <a:close/>
              </a:path>
              <a:path w="706120" h="1053464">
                <a:moveTo>
                  <a:pt x="561448" y="1044722"/>
                </a:moveTo>
                <a:lnTo>
                  <a:pt x="402349" y="1040547"/>
                </a:lnTo>
                <a:lnTo>
                  <a:pt x="495599" y="872698"/>
                </a:lnTo>
                <a:lnTo>
                  <a:pt x="466349" y="809773"/>
                </a:lnTo>
                <a:lnTo>
                  <a:pt x="655172" y="809773"/>
                </a:lnTo>
                <a:lnTo>
                  <a:pt x="561448" y="10447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27060" y="2501844"/>
            <a:ext cx="706120" cy="1053465"/>
          </a:xfrm>
          <a:custGeom>
            <a:avLst/>
            <a:gdLst/>
            <a:ahLst/>
            <a:cxnLst/>
            <a:rect l="l" t="t" r="r" b="b"/>
            <a:pathLst>
              <a:path w="706120" h="1053464">
                <a:moveTo>
                  <a:pt x="201174" y="138449"/>
                </a:moveTo>
                <a:lnTo>
                  <a:pt x="153624" y="306274"/>
                </a:lnTo>
                <a:lnTo>
                  <a:pt x="230424" y="390199"/>
                </a:lnTo>
                <a:lnTo>
                  <a:pt x="181049" y="507673"/>
                </a:lnTo>
                <a:lnTo>
                  <a:pt x="62174" y="383899"/>
                </a:lnTo>
                <a:lnTo>
                  <a:pt x="7324" y="396474"/>
                </a:lnTo>
                <a:lnTo>
                  <a:pt x="0" y="572723"/>
                </a:lnTo>
                <a:lnTo>
                  <a:pt x="107899" y="629348"/>
                </a:lnTo>
                <a:lnTo>
                  <a:pt x="208474" y="614673"/>
                </a:lnTo>
                <a:lnTo>
                  <a:pt x="173749" y="774098"/>
                </a:lnTo>
                <a:lnTo>
                  <a:pt x="202999" y="952423"/>
                </a:lnTo>
                <a:lnTo>
                  <a:pt x="166424" y="1053122"/>
                </a:lnTo>
                <a:lnTo>
                  <a:pt x="340149" y="1051022"/>
                </a:lnTo>
                <a:lnTo>
                  <a:pt x="301749" y="870623"/>
                </a:lnTo>
                <a:lnTo>
                  <a:pt x="358449" y="816048"/>
                </a:lnTo>
                <a:lnTo>
                  <a:pt x="466349" y="809773"/>
                </a:lnTo>
                <a:lnTo>
                  <a:pt x="495599" y="872698"/>
                </a:lnTo>
                <a:lnTo>
                  <a:pt x="402349" y="1040547"/>
                </a:lnTo>
                <a:lnTo>
                  <a:pt x="561448" y="1044722"/>
                </a:lnTo>
                <a:lnTo>
                  <a:pt x="660198" y="797173"/>
                </a:lnTo>
                <a:lnTo>
                  <a:pt x="629098" y="690198"/>
                </a:lnTo>
                <a:lnTo>
                  <a:pt x="705923" y="593698"/>
                </a:lnTo>
                <a:lnTo>
                  <a:pt x="671173" y="526548"/>
                </a:lnTo>
                <a:lnTo>
                  <a:pt x="660198" y="356624"/>
                </a:lnTo>
                <a:lnTo>
                  <a:pt x="638248" y="335649"/>
                </a:lnTo>
                <a:lnTo>
                  <a:pt x="662023" y="260124"/>
                </a:lnTo>
                <a:lnTo>
                  <a:pt x="612648" y="209774"/>
                </a:lnTo>
                <a:lnTo>
                  <a:pt x="596198" y="148949"/>
                </a:lnTo>
                <a:lnTo>
                  <a:pt x="605348" y="65024"/>
                </a:lnTo>
                <a:lnTo>
                  <a:pt x="544973" y="18874"/>
                </a:lnTo>
                <a:lnTo>
                  <a:pt x="502923" y="54524"/>
                </a:lnTo>
                <a:lnTo>
                  <a:pt x="424274" y="0"/>
                </a:lnTo>
                <a:lnTo>
                  <a:pt x="323699" y="12574"/>
                </a:lnTo>
                <a:lnTo>
                  <a:pt x="294449" y="37749"/>
                </a:lnTo>
                <a:lnTo>
                  <a:pt x="201174" y="23074"/>
                </a:lnTo>
                <a:lnTo>
                  <a:pt x="175574" y="94399"/>
                </a:lnTo>
                <a:lnTo>
                  <a:pt x="201174" y="1384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0" y="757073"/>
                </a:move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10773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close/>
              </a:path>
              <a:path w="372745" h="819785">
                <a:moveTo>
                  <a:pt x="208149" y="819773"/>
                </a:move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313199" y="610773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75558" y="2631119"/>
            <a:ext cx="372745" cy="819785"/>
          </a:xfrm>
          <a:custGeom>
            <a:avLst/>
            <a:gdLst/>
            <a:ahLst/>
            <a:cxnLst/>
            <a:rect l="l" t="t" r="r" b="b"/>
            <a:pathLst>
              <a:path w="372745" h="819785">
                <a:moveTo>
                  <a:pt x="51574" y="406399"/>
                </a:moveTo>
                <a:lnTo>
                  <a:pt x="105024" y="53424"/>
                </a:lnTo>
                <a:lnTo>
                  <a:pt x="179524" y="0"/>
                </a:lnTo>
                <a:lnTo>
                  <a:pt x="286449" y="25549"/>
                </a:lnTo>
                <a:lnTo>
                  <a:pt x="317024" y="99874"/>
                </a:lnTo>
                <a:lnTo>
                  <a:pt x="372399" y="141674"/>
                </a:lnTo>
                <a:lnTo>
                  <a:pt x="366674" y="257774"/>
                </a:lnTo>
                <a:lnTo>
                  <a:pt x="366674" y="411049"/>
                </a:lnTo>
                <a:lnTo>
                  <a:pt x="313199" y="520198"/>
                </a:lnTo>
                <a:lnTo>
                  <a:pt x="313199" y="643298"/>
                </a:lnTo>
                <a:lnTo>
                  <a:pt x="271174" y="712948"/>
                </a:lnTo>
                <a:lnTo>
                  <a:pt x="297924" y="796548"/>
                </a:lnTo>
                <a:lnTo>
                  <a:pt x="208149" y="819773"/>
                </a:lnTo>
                <a:lnTo>
                  <a:pt x="150874" y="782623"/>
                </a:lnTo>
                <a:lnTo>
                  <a:pt x="217724" y="629348"/>
                </a:lnTo>
                <a:lnTo>
                  <a:pt x="118399" y="610773"/>
                </a:lnTo>
                <a:lnTo>
                  <a:pt x="95499" y="627023"/>
                </a:lnTo>
                <a:lnTo>
                  <a:pt x="103124" y="740823"/>
                </a:lnTo>
                <a:lnTo>
                  <a:pt x="0" y="757073"/>
                </a:lnTo>
                <a:lnTo>
                  <a:pt x="38199" y="636323"/>
                </a:lnTo>
                <a:lnTo>
                  <a:pt x="30549" y="582898"/>
                </a:lnTo>
                <a:lnTo>
                  <a:pt x="57299" y="506273"/>
                </a:lnTo>
                <a:lnTo>
                  <a:pt x="89749" y="455174"/>
                </a:lnTo>
                <a:lnTo>
                  <a:pt x="51574" y="406399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3658" y="2512695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87849" y="715248"/>
                </a:move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60548" y="394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200793" y="710623"/>
                </a:lnTo>
                <a:lnTo>
                  <a:pt x="168049" y="710623"/>
                </a:lnTo>
                <a:lnTo>
                  <a:pt x="87849" y="715248"/>
                </a:lnTo>
                <a:close/>
              </a:path>
              <a:path w="317500" h="715644">
                <a:moveTo>
                  <a:pt x="260548" y="39474"/>
                </a:moveTo>
                <a:lnTo>
                  <a:pt x="217699" y="39474"/>
                </a:lnTo>
                <a:lnTo>
                  <a:pt x="259724" y="9274"/>
                </a:lnTo>
                <a:lnTo>
                  <a:pt x="260548" y="39474"/>
                </a:lnTo>
                <a:close/>
              </a:path>
              <a:path w="317500" h="715644">
                <a:moveTo>
                  <a:pt x="194799" y="712923"/>
                </a:moveTo>
                <a:lnTo>
                  <a:pt x="168049" y="710623"/>
                </a:lnTo>
                <a:lnTo>
                  <a:pt x="200793" y="710623"/>
                </a:lnTo>
                <a:lnTo>
                  <a:pt x="194799" y="71292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3658" y="2512694"/>
            <a:ext cx="317500" cy="715645"/>
          </a:xfrm>
          <a:custGeom>
            <a:avLst/>
            <a:gdLst/>
            <a:ahLst/>
            <a:cxnLst/>
            <a:rect l="l" t="t" r="r" b="b"/>
            <a:pathLst>
              <a:path w="317500" h="715644">
                <a:moveTo>
                  <a:pt x="32474" y="204349"/>
                </a:moveTo>
                <a:lnTo>
                  <a:pt x="87849" y="58049"/>
                </a:lnTo>
                <a:lnTo>
                  <a:pt x="87849" y="0"/>
                </a:lnTo>
                <a:lnTo>
                  <a:pt x="137499" y="27849"/>
                </a:lnTo>
                <a:lnTo>
                  <a:pt x="217699" y="39474"/>
                </a:lnTo>
                <a:lnTo>
                  <a:pt x="259724" y="9274"/>
                </a:lnTo>
                <a:lnTo>
                  <a:pt x="261624" y="78949"/>
                </a:lnTo>
                <a:lnTo>
                  <a:pt x="317024" y="278674"/>
                </a:lnTo>
                <a:lnTo>
                  <a:pt x="292199" y="438899"/>
                </a:lnTo>
                <a:lnTo>
                  <a:pt x="253999" y="585198"/>
                </a:lnTo>
                <a:lnTo>
                  <a:pt x="267374" y="685073"/>
                </a:lnTo>
                <a:lnTo>
                  <a:pt x="194799" y="712923"/>
                </a:lnTo>
                <a:lnTo>
                  <a:pt x="168049" y="710623"/>
                </a:lnTo>
                <a:lnTo>
                  <a:pt x="87849" y="715248"/>
                </a:lnTo>
                <a:lnTo>
                  <a:pt x="49649" y="696673"/>
                </a:lnTo>
                <a:lnTo>
                  <a:pt x="76399" y="654873"/>
                </a:lnTo>
                <a:lnTo>
                  <a:pt x="0" y="650248"/>
                </a:lnTo>
                <a:lnTo>
                  <a:pt x="36274" y="568948"/>
                </a:lnTo>
                <a:lnTo>
                  <a:pt x="64924" y="545723"/>
                </a:lnTo>
                <a:lnTo>
                  <a:pt x="32474" y="204349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95865" y="3970792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524" y="3980391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7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3" y="171302"/>
                </a:lnTo>
                <a:lnTo>
                  <a:pt x="1868301" y="175949"/>
                </a:lnTo>
                <a:lnTo>
                  <a:pt x="1275394" y="175949"/>
                </a:lnTo>
                <a:lnTo>
                  <a:pt x="1223231" y="180596"/>
                </a:lnTo>
                <a:lnTo>
                  <a:pt x="1175346" y="193833"/>
                </a:lnTo>
                <a:lnTo>
                  <a:pt x="1133106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19" y="241851"/>
                </a:lnTo>
                <a:lnTo>
                  <a:pt x="962689" y="214603"/>
                </a:lnTo>
                <a:lnTo>
                  <a:pt x="920448" y="193833"/>
                </a:lnTo>
                <a:lnTo>
                  <a:pt x="872564" y="180596"/>
                </a:lnTo>
                <a:lnTo>
                  <a:pt x="8204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62589" y="3517296"/>
            <a:ext cx="14820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7160" marR="5080" indent="-125095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GRASS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F0C131"/>
                </a:solidFill>
                <a:latin typeface="Arial"/>
                <a:cs typeface="Arial"/>
              </a:rPr>
              <a:t>CAT</a:t>
            </a:r>
            <a:r>
              <a:rPr sz="1800" spc="-35" dirty="0">
                <a:latin typeface="Arial"/>
                <a:cs typeface="Arial"/>
              </a:rPr>
              <a:t>,  </a:t>
            </a:r>
            <a:r>
              <a:rPr sz="1800" b="1" spc="-5" dirty="0">
                <a:solidFill>
                  <a:srgbClr val="A54D79"/>
                </a:solidFill>
                <a:latin typeface="Arial"/>
                <a:cs typeface="Arial"/>
              </a:rPr>
              <a:t>TREE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40951" y="359349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33776" y="3593495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0502" y="4333856"/>
            <a:ext cx="1349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1639" y="4295470"/>
            <a:ext cx="1200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83745" y="3979266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8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1" y="171302"/>
                </a:lnTo>
                <a:lnTo>
                  <a:pt x="1839496" y="175949"/>
                </a:lnTo>
                <a:lnTo>
                  <a:pt x="1260997" y="175949"/>
                </a:lnTo>
                <a:lnTo>
                  <a:pt x="1208832" y="180596"/>
                </a:lnTo>
                <a:lnTo>
                  <a:pt x="1160946" y="193833"/>
                </a:lnTo>
                <a:lnTo>
                  <a:pt x="1118705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20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3" y="180596"/>
                </a:lnTo>
                <a:lnTo>
                  <a:pt x="805998" y="175949"/>
                </a:lnTo>
                <a:lnTo>
                  <a:pt x="227499" y="175949"/>
                </a:lnTo>
                <a:lnTo>
                  <a:pt x="175335" y="171302"/>
                </a:lnTo>
                <a:lnTo>
                  <a:pt x="127449" y="158066"/>
                </a:lnTo>
                <a:lnTo>
                  <a:pt x="85209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531917" y="4333856"/>
            <a:ext cx="1743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 objects, just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11712" y="4422188"/>
            <a:ext cx="1139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01180" y="1697884"/>
            <a:ext cx="2137935" cy="1818608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1637033" y="153282"/>
                </a:move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7033" y="153282"/>
                </a:lnTo>
                <a:close/>
              </a:path>
              <a:path w="1642745" h="1154430">
                <a:moveTo>
                  <a:pt x="1619246" y="333581"/>
                </a:move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637033" y="153282"/>
                </a:lnTo>
                <a:lnTo>
                  <a:pt x="1632996" y="252451"/>
                </a:lnTo>
                <a:lnTo>
                  <a:pt x="1619246" y="333581"/>
                </a:lnTo>
                <a:close/>
              </a:path>
              <a:path w="1642745" h="1154430">
                <a:moveTo>
                  <a:pt x="110102" y="288501"/>
                </a:moveTo>
                <a:lnTo>
                  <a:pt x="0" y="261456"/>
                </a:lnTo>
                <a:lnTo>
                  <a:pt x="60424" y="190687"/>
                </a:lnTo>
                <a:lnTo>
                  <a:pt x="366974" y="162262"/>
                </a:lnTo>
                <a:lnTo>
                  <a:pt x="697248" y="261456"/>
                </a:lnTo>
                <a:lnTo>
                  <a:pt x="725811" y="270439"/>
                </a:lnTo>
                <a:lnTo>
                  <a:pt x="247699" y="270439"/>
                </a:lnTo>
                <a:lnTo>
                  <a:pt x="110102" y="288501"/>
                </a:lnTo>
                <a:close/>
              </a:path>
              <a:path w="1642745" h="1154430">
                <a:moveTo>
                  <a:pt x="899073" y="937635"/>
                </a:move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725811" y="270439"/>
                </a:lnTo>
                <a:lnTo>
                  <a:pt x="926598" y="333581"/>
                </a:lnTo>
                <a:lnTo>
                  <a:pt x="1619246" y="33358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38242" y="721261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63546" y="919560"/>
                </a:lnTo>
                <a:lnTo>
                  <a:pt x="1027547" y="919560"/>
                </a:lnTo>
                <a:lnTo>
                  <a:pt x="899073" y="937635"/>
                </a:lnTo>
                <a:close/>
              </a:path>
              <a:path w="1642745" h="1154430">
                <a:moveTo>
                  <a:pt x="1550446" y="946635"/>
                </a:moveTo>
                <a:lnTo>
                  <a:pt x="1421997" y="883510"/>
                </a:lnTo>
                <a:lnTo>
                  <a:pt x="1458697" y="721261"/>
                </a:lnTo>
                <a:lnTo>
                  <a:pt x="1638242" y="721261"/>
                </a:lnTo>
                <a:lnTo>
                  <a:pt x="1642171" y="748286"/>
                </a:lnTo>
                <a:lnTo>
                  <a:pt x="1642171" y="856460"/>
                </a:lnTo>
                <a:lnTo>
                  <a:pt x="1550446" y="946635"/>
                </a:lnTo>
                <a:close/>
              </a:path>
              <a:path w="1642745" h="1154430">
                <a:moveTo>
                  <a:pt x="1210997" y="1154010"/>
                </a:moveTo>
                <a:lnTo>
                  <a:pt x="1082547" y="1063835"/>
                </a:lnTo>
                <a:lnTo>
                  <a:pt x="1027547" y="919560"/>
                </a:lnTo>
                <a:lnTo>
                  <a:pt x="1263546" y="919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67395" y="2067283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60424" y="190687"/>
                </a:moveTo>
                <a:lnTo>
                  <a:pt x="366974" y="162262"/>
                </a:lnTo>
                <a:lnTo>
                  <a:pt x="697248" y="261456"/>
                </a:lnTo>
                <a:lnTo>
                  <a:pt x="926598" y="333581"/>
                </a:lnTo>
                <a:lnTo>
                  <a:pt x="1009172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431172" y="135244"/>
                </a:lnTo>
                <a:lnTo>
                  <a:pt x="1577946" y="0"/>
                </a:lnTo>
                <a:lnTo>
                  <a:pt x="1642171" y="27044"/>
                </a:lnTo>
                <a:lnTo>
                  <a:pt x="1632996" y="252451"/>
                </a:lnTo>
                <a:lnTo>
                  <a:pt x="1596321" y="468836"/>
                </a:lnTo>
                <a:lnTo>
                  <a:pt x="1559596" y="540936"/>
                </a:lnTo>
                <a:lnTo>
                  <a:pt x="1623821" y="622086"/>
                </a:lnTo>
                <a:lnTo>
                  <a:pt x="1642171" y="748285"/>
                </a:lnTo>
                <a:lnTo>
                  <a:pt x="1642171" y="856460"/>
                </a:lnTo>
                <a:lnTo>
                  <a:pt x="1550446" y="946635"/>
                </a:lnTo>
                <a:lnTo>
                  <a:pt x="1421997" y="883510"/>
                </a:lnTo>
                <a:lnTo>
                  <a:pt x="1458697" y="721261"/>
                </a:lnTo>
                <a:lnTo>
                  <a:pt x="1357772" y="784360"/>
                </a:lnTo>
                <a:lnTo>
                  <a:pt x="1238497" y="820410"/>
                </a:lnTo>
                <a:lnTo>
                  <a:pt x="1256872" y="901560"/>
                </a:lnTo>
                <a:lnTo>
                  <a:pt x="1288572" y="987060"/>
                </a:lnTo>
                <a:lnTo>
                  <a:pt x="1284372" y="1090885"/>
                </a:lnTo>
                <a:lnTo>
                  <a:pt x="1210997" y="1154010"/>
                </a:lnTo>
                <a:lnTo>
                  <a:pt x="1082547" y="1063835"/>
                </a:lnTo>
                <a:lnTo>
                  <a:pt x="1027547" y="919560"/>
                </a:lnTo>
                <a:lnTo>
                  <a:pt x="899073" y="937635"/>
                </a:lnTo>
                <a:lnTo>
                  <a:pt x="871573" y="838460"/>
                </a:lnTo>
                <a:lnTo>
                  <a:pt x="825698" y="640111"/>
                </a:lnTo>
                <a:lnTo>
                  <a:pt x="807323" y="486811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699" y="270439"/>
                </a:lnTo>
                <a:lnTo>
                  <a:pt x="110102" y="288501"/>
                </a:lnTo>
                <a:lnTo>
                  <a:pt x="0" y="261456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2124327" y="695036"/>
                </a:move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373" y="86347"/>
                </a:lnTo>
                <a:lnTo>
                  <a:pt x="2124327" y="695036"/>
                </a:lnTo>
                <a:close/>
              </a:path>
              <a:path w="2132965" h="1138554">
                <a:moveTo>
                  <a:pt x="2132373" y="86347"/>
                </a:moveTo>
                <a:lnTo>
                  <a:pt x="1873671" y="86347"/>
                </a:lnTo>
                <a:lnTo>
                  <a:pt x="2132770" y="56329"/>
                </a:lnTo>
                <a:lnTo>
                  <a:pt x="2132373" y="86347"/>
                </a:lnTo>
                <a:close/>
              </a:path>
              <a:path w="2132965" h="1138554">
                <a:moveTo>
                  <a:pt x="2118470" y="1138085"/>
                </a:moveTo>
                <a:lnTo>
                  <a:pt x="0" y="1138085"/>
                </a:lnTo>
                <a:lnTo>
                  <a:pt x="0" y="200287"/>
                </a:ln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447" y="643386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2121837" y="883385"/>
                </a:lnTo>
                <a:lnTo>
                  <a:pt x="2118470" y="1138085"/>
                </a:lnTo>
                <a:close/>
              </a:path>
              <a:path w="2132965" h="1138554">
                <a:moveTo>
                  <a:pt x="2121837" y="883385"/>
                </a:move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2124327" y="695036"/>
                </a:lnTo>
                <a:lnTo>
                  <a:pt x="2121837" y="883385"/>
                </a:lnTo>
                <a:close/>
              </a:path>
              <a:path w="2132965" h="1138554">
                <a:moveTo>
                  <a:pt x="1077447" y="643386"/>
                </a:moveTo>
                <a:lnTo>
                  <a:pt x="914548" y="643386"/>
                </a:lnTo>
                <a:lnTo>
                  <a:pt x="1077272" y="642861"/>
                </a:lnTo>
                <a:lnTo>
                  <a:pt x="1077447" y="643386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10020" y="2363507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4">
                <a:moveTo>
                  <a:pt x="0" y="200287"/>
                </a:moveTo>
                <a:lnTo>
                  <a:pt x="710923" y="115404"/>
                </a:lnTo>
                <a:lnTo>
                  <a:pt x="839523" y="240937"/>
                </a:lnTo>
                <a:lnTo>
                  <a:pt x="914548" y="643386"/>
                </a:lnTo>
                <a:lnTo>
                  <a:pt x="1077272" y="642861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86"/>
                </a:lnTo>
                <a:lnTo>
                  <a:pt x="1343247" y="554761"/>
                </a:lnTo>
                <a:lnTo>
                  <a:pt x="1471847" y="499361"/>
                </a:lnTo>
                <a:lnTo>
                  <a:pt x="1446847" y="624886"/>
                </a:lnTo>
                <a:lnTo>
                  <a:pt x="1618321" y="695036"/>
                </a:lnTo>
                <a:lnTo>
                  <a:pt x="1743371" y="580611"/>
                </a:lnTo>
                <a:lnTo>
                  <a:pt x="1750496" y="429211"/>
                </a:lnTo>
                <a:lnTo>
                  <a:pt x="1661196" y="240937"/>
                </a:lnTo>
                <a:lnTo>
                  <a:pt x="1710546" y="0"/>
                </a:lnTo>
                <a:lnTo>
                  <a:pt x="1839821" y="4619"/>
                </a:lnTo>
                <a:lnTo>
                  <a:pt x="1873671" y="86347"/>
                </a:lnTo>
                <a:lnTo>
                  <a:pt x="2132770" y="56329"/>
                </a:lnTo>
                <a:lnTo>
                  <a:pt x="2118470" y="1138085"/>
                </a:lnTo>
                <a:lnTo>
                  <a:pt x="0" y="1138085"/>
                </a:lnTo>
                <a:lnTo>
                  <a:pt x="0" y="200287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396" y="358119"/>
                </a:move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6" y="73819"/>
                </a:lnTo>
                <a:lnTo>
                  <a:pt x="2129170" y="0"/>
                </a:lnTo>
                <a:lnTo>
                  <a:pt x="2124181" y="306456"/>
                </a:lnTo>
                <a:lnTo>
                  <a:pt x="1607596" y="306456"/>
                </a:lnTo>
                <a:lnTo>
                  <a:pt x="1581929" y="332301"/>
                </a:lnTo>
                <a:lnTo>
                  <a:pt x="1068172" y="332301"/>
                </a:lnTo>
                <a:lnTo>
                  <a:pt x="1047396" y="358119"/>
                </a:lnTo>
                <a:close/>
              </a:path>
              <a:path w="2129790" h="794385">
                <a:moveTo>
                  <a:pt x="2118470" y="657193"/>
                </a:move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2124181" y="306456"/>
                </a:lnTo>
                <a:lnTo>
                  <a:pt x="2118470" y="657193"/>
                </a:lnTo>
                <a:close/>
              </a:path>
              <a:path w="2129790" h="794385">
                <a:moveTo>
                  <a:pt x="0" y="793785"/>
                </a:move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47396" y="358119"/>
                </a:lnTo>
                <a:lnTo>
                  <a:pt x="1004098" y="411921"/>
                </a:lnTo>
                <a:lnTo>
                  <a:pt x="1014614" y="47259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27210" y="638726"/>
                </a:lnTo>
                <a:lnTo>
                  <a:pt x="639473" y="723648"/>
                </a:lnTo>
                <a:lnTo>
                  <a:pt x="0" y="793785"/>
                </a:lnTo>
                <a:close/>
              </a:path>
              <a:path w="2129790" h="794385">
                <a:moveTo>
                  <a:pt x="1264647" y="454124"/>
                </a:moveTo>
                <a:lnTo>
                  <a:pt x="1114597" y="343341"/>
                </a:lnTo>
                <a:lnTo>
                  <a:pt x="1068172" y="332301"/>
                </a:lnTo>
                <a:lnTo>
                  <a:pt x="1581929" y="332301"/>
                </a:lnTo>
                <a:lnTo>
                  <a:pt x="1468272" y="446744"/>
                </a:lnTo>
                <a:lnTo>
                  <a:pt x="1264647" y="454124"/>
                </a:lnTo>
                <a:close/>
              </a:path>
              <a:path w="2129790" h="794385">
                <a:moveTo>
                  <a:pt x="985998" y="627641"/>
                </a:moveTo>
                <a:lnTo>
                  <a:pt x="450124" y="472591"/>
                </a:lnTo>
                <a:lnTo>
                  <a:pt x="1014614" y="472591"/>
                </a:lnTo>
                <a:lnTo>
                  <a:pt x="1039572" y="616571"/>
                </a:lnTo>
                <a:lnTo>
                  <a:pt x="985998" y="627641"/>
                </a:lnTo>
                <a:close/>
              </a:path>
              <a:path w="2129790" h="794385">
                <a:moveTo>
                  <a:pt x="327210" y="638726"/>
                </a:moveTo>
                <a:lnTo>
                  <a:pt x="164352" y="638726"/>
                </a:lnTo>
                <a:lnTo>
                  <a:pt x="300074" y="631346"/>
                </a:lnTo>
                <a:lnTo>
                  <a:pt x="327210" y="63872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06445" y="1740484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73" y="723648"/>
                </a:moveTo>
                <a:lnTo>
                  <a:pt x="0" y="793785"/>
                </a:lnTo>
                <a:lnTo>
                  <a:pt x="3569" y="457831"/>
                </a:lnTo>
                <a:lnTo>
                  <a:pt x="489424" y="402431"/>
                </a:lnTo>
                <a:lnTo>
                  <a:pt x="687473" y="325574"/>
                </a:lnTo>
                <a:lnTo>
                  <a:pt x="914548" y="358119"/>
                </a:lnTo>
                <a:lnTo>
                  <a:pt x="1075322" y="306456"/>
                </a:lnTo>
                <a:lnTo>
                  <a:pt x="1721921" y="121854"/>
                </a:lnTo>
                <a:lnTo>
                  <a:pt x="1918421" y="103372"/>
                </a:lnTo>
                <a:lnTo>
                  <a:pt x="2011295" y="73819"/>
                </a:lnTo>
                <a:lnTo>
                  <a:pt x="2129170" y="0"/>
                </a:lnTo>
                <a:lnTo>
                  <a:pt x="2118470" y="657193"/>
                </a:lnTo>
                <a:lnTo>
                  <a:pt x="1886271" y="657193"/>
                </a:lnTo>
                <a:lnTo>
                  <a:pt x="1871971" y="612881"/>
                </a:lnTo>
                <a:lnTo>
                  <a:pt x="1723721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1468272" y="446744"/>
                </a:lnTo>
                <a:lnTo>
                  <a:pt x="1264647" y="454124"/>
                </a:lnTo>
                <a:lnTo>
                  <a:pt x="1114597" y="343341"/>
                </a:lnTo>
                <a:lnTo>
                  <a:pt x="1068172" y="332301"/>
                </a:lnTo>
                <a:lnTo>
                  <a:pt x="1004097" y="411921"/>
                </a:lnTo>
                <a:lnTo>
                  <a:pt x="1039572" y="616571"/>
                </a:lnTo>
                <a:lnTo>
                  <a:pt x="985998" y="627641"/>
                </a:lnTo>
                <a:lnTo>
                  <a:pt x="450124" y="472591"/>
                </a:lnTo>
                <a:lnTo>
                  <a:pt x="117904" y="491041"/>
                </a:lnTo>
                <a:lnTo>
                  <a:pt x="24994" y="590753"/>
                </a:lnTo>
                <a:lnTo>
                  <a:pt x="164352" y="638726"/>
                </a:lnTo>
                <a:lnTo>
                  <a:pt x="300074" y="631346"/>
                </a:lnTo>
                <a:lnTo>
                  <a:pt x="639473" y="723648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1010478" y="332286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  <a:path w="2111375" h="480060">
                <a:moveTo>
                  <a:pt x="871680" y="372909"/>
                </a:moveTo>
                <a:lnTo>
                  <a:pt x="678781" y="332286"/>
                </a:lnTo>
                <a:lnTo>
                  <a:pt x="1010478" y="332286"/>
                </a:lnTo>
                <a:lnTo>
                  <a:pt x="871680" y="372909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13587" y="1699864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1"/>
                </a:moveTo>
                <a:lnTo>
                  <a:pt x="0" y="0"/>
                </a:lnTo>
                <a:lnTo>
                  <a:pt x="2111328" y="7379"/>
                </a:lnTo>
                <a:lnTo>
                  <a:pt x="1961278" y="103384"/>
                </a:lnTo>
                <a:lnTo>
                  <a:pt x="1679054" y="136612"/>
                </a:lnTo>
                <a:lnTo>
                  <a:pt x="871680" y="372909"/>
                </a:lnTo>
                <a:lnTo>
                  <a:pt x="678781" y="332286"/>
                </a:lnTo>
                <a:lnTo>
                  <a:pt x="464406" y="420896"/>
                </a:lnTo>
                <a:lnTo>
                  <a:pt x="0" y="479971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72399" y="4713440"/>
            <a:ext cx="45593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97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49" y="1745388"/>
            <a:ext cx="4535170" cy="130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Next</a:t>
            </a:r>
            <a:r>
              <a:rPr sz="2800" spc="-1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time:</a:t>
            </a:r>
            <a:endParaRPr sz="2800"/>
          </a:p>
          <a:p>
            <a:pPr marL="12700" marR="5080">
              <a:lnSpc>
                <a:spcPct val="100400"/>
              </a:lnSpc>
            </a:pPr>
            <a:r>
              <a:rPr sz="2800" spc="-10" dirty="0">
                <a:solidFill>
                  <a:srgbClr val="000000"/>
                </a:solidFill>
              </a:rPr>
              <a:t>Visualizing </a:t>
            </a:r>
            <a:r>
              <a:rPr sz="2800" spc="-5" dirty="0">
                <a:solidFill>
                  <a:srgbClr val="000000"/>
                </a:solidFill>
              </a:rPr>
              <a:t>CNN features  DeepDream </a:t>
            </a:r>
            <a:r>
              <a:rPr sz="2800" dirty="0">
                <a:solidFill>
                  <a:srgbClr val="000000"/>
                </a:solidFill>
              </a:rPr>
              <a:t>+ </a:t>
            </a:r>
            <a:r>
              <a:rPr sz="2800" spc="-10" dirty="0">
                <a:solidFill>
                  <a:srgbClr val="000000"/>
                </a:solidFill>
              </a:rPr>
              <a:t>Style</a:t>
            </a:r>
            <a:r>
              <a:rPr sz="2800" spc="-145" dirty="0">
                <a:solidFill>
                  <a:srgbClr val="000000"/>
                </a:solidFill>
              </a:rPr>
              <a:t> </a:t>
            </a:r>
            <a:r>
              <a:rPr sz="2800" spc="-15" dirty="0">
                <a:solidFill>
                  <a:srgbClr val="000000"/>
                </a:solidFill>
              </a:rPr>
              <a:t>Transfer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7456513" y="4704893"/>
            <a:ext cx="1564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2399" y="4713440"/>
            <a:ext cx="45593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98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5058</Words>
  <Application>Microsoft Macintosh PowerPoint</Application>
  <PresentationFormat>On-screen Show (16:9)</PresentationFormat>
  <Paragraphs>917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So far: Image Classification</vt:lpstr>
      <vt:lpstr>Today: Segmentation, Detection</vt:lpstr>
      <vt:lpstr>Computer Vision Tasks</vt:lpstr>
      <vt:lpstr>Semantic Segmentation</vt:lpstr>
      <vt:lpstr>Semantic Segmentation</vt:lpstr>
      <vt:lpstr>Semantic Segmentation Idea: Sliding Window</vt:lpstr>
      <vt:lpstr>Semantic Segmentation Idea: Sliding Window</vt:lpstr>
      <vt:lpstr>Semantic Segmentation Idea: Fully Convolutional</vt:lpstr>
      <vt:lpstr>Semantic Segmentation Idea: Fully Convolutional</vt:lpstr>
      <vt:lpstr>Semantic Segmentation Idea: Fully Convolutional</vt:lpstr>
      <vt:lpstr>Semantic Segmentation Idea: Fully Convolutional</vt:lpstr>
      <vt:lpstr>In-Network upsampling: “Unpooling”</vt:lpstr>
      <vt:lpstr>In-Network upsampling: “Max Unpooling”</vt:lpstr>
      <vt:lpstr>Learnable Upsampling: Transpose Convolution</vt:lpstr>
      <vt:lpstr>Learnable Upsampling: Transpose Convolution</vt:lpstr>
      <vt:lpstr>Learnable Upsampling: Transpose Convolution</vt:lpstr>
      <vt:lpstr>Learnable Upsampling: Transpose Convolution</vt:lpstr>
      <vt:lpstr>Learnable Upsampling: Transpose Convolution</vt:lpstr>
      <vt:lpstr>Learnable Upsampling: Transpose Convolution</vt:lpstr>
      <vt:lpstr>Learnable Upsampling: Transpose Convolution</vt:lpstr>
      <vt:lpstr>Learnable Upsampling: Transpose Convolution</vt:lpstr>
      <vt:lpstr>Learnable Upsampling: Transpose Convolution</vt:lpstr>
      <vt:lpstr>Learnable Upsampling: Transpose Convolution</vt:lpstr>
      <vt:lpstr>Learnable Upsampling: Transpose Convolution</vt:lpstr>
      <vt:lpstr>Learnable Upsampling: 1D Example</vt:lpstr>
      <vt:lpstr>Convolution as Matrix Multiplication (1D Example)</vt:lpstr>
      <vt:lpstr>Convolution as Matrix Multiplication (1D Example)</vt:lpstr>
      <vt:lpstr>Convolution as Matrix Multiplication (1D Example)</vt:lpstr>
      <vt:lpstr>Convolution as Matrix Multiplication (1D Example)</vt:lpstr>
      <vt:lpstr>Semantic Segmentation Idea: Fully Convolutional</vt:lpstr>
      <vt:lpstr>Object Detection</vt:lpstr>
      <vt:lpstr>Object Detection: Impact of Deep Learning</vt:lpstr>
      <vt:lpstr>Object Detection: Single Object (Classification + Localization)</vt:lpstr>
      <vt:lpstr>Object Detection: Single Object (Classification + Localization)</vt:lpstr>
      <vt:lpstr>Object Detection: Single Object (Classification + Localization)</vt:lpstr>
      <vt:lpstr>Object Detection: Single Object (Classification + Localization)</vt:lpstr>
      <vt:lpstr>Object Detection: Multiple Objects</vt:lpstr>
      <vt:lpstr>Object Detection: Multiple Objects</vt:lpstr>
      <vt:lpstr>Object Detection: Multiple Objects</vt:lpstr>
      <vt:lpstr>Object Detection: Multiple Objects</vt:lpstr>
      <vt:lpstr>Object Detection: Multiple Objects</vt:lpstr>
      <vt:lpstr>Object Detection: Multiple Objects</vt:lpstr>
      <vt:lpstr>Region Proposals: Selective Search</vt:lpstr>
      <vt:lpstr>R-CNN</vt:lpstr>
      <vt:lpstr>R-CNN</vt:lpstr>
      <vt:lpstr>R-CNN</vt:lpstr>
      <vt:lpstr>R-CNN</vt:lpstr>
      <vt:lpstr>R-CNN</vt:lpstr>
      <vt:lpstr>R-CNN</vt:lpstr>
      <vt:lpstr>R-CNN</vt:lpstr>
      <vt:lpstr>“Slow” R-CNN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R-CNN vs Fast R-CNN</vt:lpstr>
      <vt:lpstr>R-CNN vs Fast R-CNN</vt:lpstr>
      <vt:lpstr>Faster R-CNN: Make CNN do proposals!</vt:lpstr>
      <vt:lpstr>Region Proposal Network</vt:lpstr>
      <vt:lpstr>Region Proposal Network</vt:lpstr>
      <vt:lpstr>Region Proposal Network</vt:lpstr>
      <vt:lpstr>Region Proposal Network</vt:lpstr>
      <vt:lpstr>In practice use K different  anchor boxes of different  size / scale at each point</vt:lpstr>
      <vt:lpstr>In practice use K different  anchor boxes of different  size / scale at each point</vt:lpstr>
      <vt:lpstr>Faster R-CNN: Make CNN do proposals!</vt:lpstr>
      <vt:lpstr>Faster R-CNN: Make CNN do proposals!</vt:lpstr>
      <vt:lpstr>Faster R-CNN: Make CNN do proposals!</vt:lpstr>
      <vt:lpstr>Faster R-CNN: Make CNN do proposals!</vt:lpstr>
      <vt:lpstr>Faster R-CNN: Make CNN do proposals!</vt:lpstr>
      <vt:lpstr>Single-Stage Object Detectors: YOLO / SSD / RetinaNet</vt:lpstr>
      <vt:lpstr>Object Detection: Lots of variables ...</vt:lpstr>
      <vt:lpstr>Object Detection: Lots of variables ...</vt:lpstr>
      <vt:lpstr>Instance Segmentation</vt:lpstr>
      <vt:lpstr>Object Detection:  Faster R-CNN</vt:lpstr>
      <vt:lpstr>Instance Segmentation:  Mask R-CNN</vt:lpstr>
      <vt:lpstr>Mask R-CNN</vt:lpstr>
      <vt:lpstr>Mask R-CNN: Example Mask Training Targets</vt:lpstr>
      <vt:lpstr>Mask R-CNN: Example Mask Training Targets</vt:lpstr>
      <vt:lpstr>Mask R-CNN: Example Mask Training Targets</vt:lpstr>
      <vt:lpstr>Mask R-CNN: Example Mask Training Targets</vt:lpstr>
      <vt:lpstr>Mask R-CNN: Very Good Results!</vt:lpstr>
      <vt:lpstr>Mask R-CNN  Also does pose</vt:lpstr>
      <vt:lpstr>Open Source Frameworks</vt:lpstr>
      <vt:lpstr>Computer Vision Tasks</vt:lpstr>
      <vt:lpstr>Beyond 2D Object Detection...</vt:lpstr>
      <vt:lpstr>PowerPoint Presentation</vt:lpstr>
      <vt:lpstr>Objects + Relationships = Scene Graphs</vt:lpstr>
      <vt:lpstr>Scene Graph Prediction</vt:lpstr>
      <vt:lpstr>3D Object Detection</vt:lpstr>
      <vt:lpstr>3D Object Detection: Simple Camera Model</vt:lpstr>
      <vt:lpstr>PowerPoint Presentation</vt:lpstr>
      <vt:lpstr>3D Shape Prediction</vt:lpstr>
      <vt:lpstr>Recap: Lots of computer vision tasks!</vt:lpstr>
      <vt:lpstr>Next time: Visualizing CNN features  DeepDream + Style Transfer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17</cp:revision>
  <dcterms:created xsi:type="dcterms:W3CDTF">2019-10-08T22:13:11Z</dcterms:created>
  <dcterms:modified xsi:type="dcterms:W3CDTF">2019-10-08T22:46:41Z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2019-10-08T00:00:00Z</vt:filetime>
  </property>
</Properties>
</file>